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0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exandria Semi Bold" panose="020B0604020202020204" charset="-78"/>
      <p:regular r:id="rId13"/>
    </p:embeddedFont>
    <p:embeddedFont>
      <p:font typeface="Century Gothic" panose="020B0502020202020204" pitchFamily="34" charset="0"/>
      <p:regular r:id="rId14"/>
      <p:bold r:id="rId15"/>
      <p:italic r:id="rId16"/>
      <p:boldItalic r:id="rId17"/>
    </p:embeddedFont>
    <p:embeddedFont>
      <p:font typeface="Sora Light" panose="020B0604020202020204" charset="0"/>
      <p:regular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624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16065774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D9A5677-D219-4F2A-851D-852D64AD4B75}"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299343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91120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9402896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28287663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4538204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22306341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29229252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18301452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615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031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158360446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13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385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503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363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30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412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214146295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A5677-D219-4F2A-851D-852D64AD4B75}"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29196763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9A5677-D219-4F2A-851D-852D64AD4B75}" type="datetimeFigureOut">
              <a:rPr lang="en-IN" smtClean="0"/>
              <a:t>02-02-2026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4244137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42023158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36140619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7D9A5677-D219-4F2A-851D-852D64AD4B75}" type="datetimeFigureOut">
              <a:rPr lang="en-IN" smtClean="0"/>
              <a:t>02-02-2026</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1611187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D9A5677-D219-4F2A-851D-852D64AD4B75}"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76F149-1733-4375-9069-D59EC189D87A}" type="slidenum">
              <a:rPr lang="en-IN" smtClean="0"/>
              <a:t>‹#›</a:t>
            </a:fld>
            <a:endParaRPr lang="en-IN"/>
          </a:p>
        </p:txBody>
      </p:sp>
    </p:spTree>
    <p:extLst>
      <p:ext uri="{BB962C8B-B14F-4D97-AF65-F5344CB8AC3E}">
        <p14:creationId xmlns:p14="http://schemas.microsoft.com/office/powerpoint/2010/main" val="4291814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7D9A5677-D219-4F2A-851D-852D64AD4B75}" type="datetimeFigureOut">
              <a:rPr lang="en-IN" smtClean="0"/>
              <a:t>02-02-2026</a:t>
            </a:fld>
            <a:endParaRPr lang="en-IN"/>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9F76F149-1733-4375-9069-D59EC189D87A}" type="slidenum">
              <a:rPr lang="en-IN" smtClean="0"/>
              <a:t>‹#›</a:t>
            </a:fld>
            <a:endParaRPr lang="en-IN"/>
          </a:p>
        </p:txBody>
      </p:sp>
    </p:spTree>
    <p:extLst>
      <p:ext uri="{BB962C8B-B14F-4D97-AF65-F5344CB8AC3E}">
        <p14:creationId xmlns:p14="http://schemas.microsoft.com/office/powerpoint/2010/main" val="2519231206"/>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3127415"/>
            <a:ext cx="5701546" cy="712708"/>
          </a:xfrm>
          <a:prstGeom prst="rect">
            <a:avLst/>
          </a:prstGeom>
          <a:noFill/>
          <a:ln/>
        </p:spPr>
        <p:txBody>
          <a:bodyPr wrap="none" lIns="0" tIns="0" rIns="0" bIns="0" rtlCol="0" anchor="t"/>
          <a:lstStyle/>
          <a:p>
            <a:pPr marL="0" indent="0" algn="l">
              <a:lnSpc>
                <a:spcPts val="5600"/>
              </a:lnSpc>
              <a:buNone/>
            </a:pPr>
            <a:r>
              <a:rPr lang="en-US" sz="4450" dirty="0">
                <a:latin typeface="Alexandria Semi Bold" pitchFamily="34" charset="0"/>
                <a:ea typeface="Alexandria Semi Bold" pitchFamily="34" charset="-122"/>
                <a:cs typeface="Alexandria Semi Bold" pitchFamily="34" charset="-120"/>
              </a:rPr>
              <a:t>Internship Task 1</a:t>
            </a:r>
            <a:endParaRPr lang="en-US" sz="4450" dirty="0"/>
          </a:p>
        </p:txBody>
      </p:sp>
      <p:sp>
        <p:nvSpPr>
          <p:cNvPr id="4" name="Text 1"/>
          <p:cNvSpPr/>
          <p:nvPr/>
        </p:nvSpPr>
        <p:spPr>
          <a:xfrm>
            <a:off x="758309" y="4165044"/>
            <a:ext cx="7627382" cy="346710"/>
          </a:xfrm>
          <a:prstGeom prst="rect">
            <a:avLst/>
          </a:prstGeom>
          <a:noFill/>
          <a:ln/>
        </p:spPr>
        <p:txBody>
          <a:bodyPr wrap="non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Introduction to Data Science, AI, ML &amp; Python Programming</a:t>
            </a:r>
            <a:endParaRPr lang="en-US" sz="1700" dirty="0"/>
          </a:p>
        </p:txBody>
      </p:sp>
      <p:sp>
        <p:nvSpPr>
          <p:cNvPr id="5" name="Text 2"/>
          <p:cNvSpPr/>
          <p:nvPr/>
        </p:nvSpPr>
        <p:spPr>
          <a:xfrm>
            <a:off x="758309" y="4755475"/>
            <a:ext cx="7627382" cy="346710"/>
          </a:xfrm>
          <a:prstGeom prst="rect">
            <a:avLst/>
          </a:prstGeom>
          <a:noFill/>
          <a:ln/>
        </p:spPr>
        <p:txBody>
          <a:bodyPr wrap="none" lIns="0" tIns="0" rIns="0" bIns="0" rtlCol="0" anchor="t"/>
          <a:lstStyle/>
          <a:p>
            <a:pPr marL="0" indent="0" algn="l">
              <a:lnSpc>
                <a:spcPts val="2700"/>
              </a:lnSpc>
              <a:buNone/>
            </a:pPr>
            <a:r>
              <a:rPr lang="en-US" sz="1700" b="1" dirty="0">
                <a:latin typeface="Sora Light" pitchFamily="34" charset="0"/>
                <a:ea typeface="Sora Light" pitchFamily="34" charset="-122"/>
                <a:cs typeface="Sora Light" pitchFamily="34" charset="-120"/>
              </a:rPr>
              <a:t>Presenter:</a:t>
            </a:r>
            <a:r>
              <a:rPr lang="en-US" sz="1700" dirty="0">
                <a:latin typeface="Sora Light" pitchFamily="34" charset="0"/>
                <a:ea typeface="Sora Light" pitchFamily="34" charset="-122"/>
                <a:cs typeface="Sora Light" pitchFamily="34" charset="-120"/>
              </a:rPr>
              <a:t> Nilakanth Talawar</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Text 2"/>
          <p:cNvSpPr/>
          <p:nvPr/>
        </p:nvSpPr>
        <p:spPr>
          <a:xfrm>
            <a:off x="982504" y="3401854"/>
            <a:ext cx="3720941" cy="356235"/>
          </a:xfrm>
          <a:prstGeom prst="rect">
            <a:avLst/>
          </a:prstGeom>
          <a:noFill/>
          <a:ln/>
        </p:spPr>
        <p:txBody>
          <a:bodyPr wrap="none" lIns="0" tIns="0" rIns="0" bIns="0" rtlCol="0" anchor="t"/>
          <a:lstStyle/>
          <a:p>
            <a:pPr marL="0" indent="0" algn="l">
              <a:lnSpc>
                <a:spcPts val="2800"/>
              </a:lnSpc>
              <a:buNone/>
            </a:pPr>
            <a:endParaRPr lang="en-US" sz="2200" dirty="0"/>
          </a:p>
        </p:txBody>
      </p:sp>
      <p:sp>
        <p:nvSpPr>
          <p:cNvPr id="5" name="Text 3"/>
          <p:cNvSpPr/>
          <p:nvPr/>
        </p:nvSpPr>
        <p:spPr>
          <a:xfrm>
            <a:off x="982504" y="3887986"/>
            <a:ext cx="3778448" cy="104013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12" name="Text 10"/>
          <p:cNvSpPr/>
          <p:nvPr/>
        </p:nvSpPr>
        <p:spPr>
          <a:xfrm>
            <a:off x="758309" y="5396032"/>
            <a:ext cx="13113782" cy="693420"/>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13" name="TextBox 12">
            <a:extLst>
              <a:ext uri="{FF2B5EF4-FFF2-40B4-BE49-F238E27FC236}">
                <a16:creationId xmlns:a16="http://schemas.microsoft.com/office/drawing/2014/main" id="{35F2E724-11F8-7754-FA97-22C7F57BB08A}"/>
              </a:ext>
            </a:extLst>
          </p:cNvPr>
          <p:cNvSpPr txBox="1"/>
          <p:nvPr/>
        </p:nvSpPr>
        <p:spPr>
          <a:xfrm>
            <a:off x="4292302" y="3295657"/>
            <a:ext cx="6232796" cy="1107996"/>
          </a:xfrm>
          <a:prstGeom prst="rect">
            <a:avLst/>
          </a:prstGeom>
          <a:noFill/>
        </p:spPr>
        <p:txBody>
          <a:bodyPr wrap="none" rtlCol="0">
            <a:spAutoFit/>
          </a:bodyPr>
          <a:lstStyle/>
          <a:p>
            <a:pPr algn="just"/>
            <a:r>
              <a:rPr lang="en-US" sz="6600" dirty="0"/>
              <a:t>THANK YOU….!</a:t>
            </a:r>
            <a:endParaRPr lang="en-IN" sz="6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58309" y="1321713"/>
            <a:ext cx="1875592" cy="407075"/>
          </a:xfrm>
          <a:prstGeom prst="roundRect">
            <a:avLst>
              <a:gd name="adj" fmla="val 17883"/>
            </a:avLst>
          </a:prstGeom>
          <a:solidFill>
            <a:srgbClr val="D5DCF6"/>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206" y="1438632"/>
            <a:ext cx="173236" cy="173236"/>
          </a:xfrm>
          <a:prstGeom prst="rect">
            <a:avLst/>
          </a:prstGeom>
        </p:spPr>
      </p:pic>
      <p:sp>
        <p:nvSpPr>
          <p:cNvPr id="4" name="Text 1"/>
          <p:cNvSpPr/>
          <p:nvPr/>
        </p:nvSpPr>
        <p:spPr>
          <a:xfrm>
            <a:off x="1148001" y="1386602"/>
            <a:ext cx="1356003" cy="277297"/>
          </a:xfrm>
          <a:prstGeom prst="rect">
            <a:avLst/>
          </a:prstGeom>
          <a:noFill/>
          <a:ln/>
        </p:spPr>
        <p:txBody>
          <a:bodyPr wrap="non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FOUNDATIONS</a:t>
            </a:r>
            <a:endParaRPr lang="en-US" sz="1350" dirty="0"/>
          </a:p>
        </p:txBody>
      </p:sp>
      <p:sp>
        <p:nvSpPr>
          <p:cNvPr id="5" name="Text 2"/>
          <p:cNvSpPr/>
          <p:nvPr/>
        </p:nvSpPr>
        <p:spPr>
          <a:xfrm>
            <a:off x="758309" y="1815346"/>
            <a:ext cx="8805982"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What is Data Science, AI &amp; ML?</a:t>
            </a:r>
            <a:endParaRPr lang="en-US" sz="4450" dirty="0"/>
          </a:p>
        </p:txBody>
      </p:sp>
      <p:sp>
        <p:nvSpPr>
          <p:cNvPr id="6" name="Shape 3"/>
          <p:cNvSpPr/>
          <p:nvPr/>
        </p:nvSpPr>
        <p:spPr>
          <a:xfrm>
            <a:off x="758309" y="2852976"/>
            <a:ext cx="4226838" cy="4054912"/>
          </a:xfrm>
          <a:prstGeom prst="roundRect">
            <a:avLst>
              <a:gd name="adj" fmla="val 2244"/>
            </a:avLst>
          </a:prstGeom>
          <a:solidFill>
            <a:srgbClr val="D5DCF6"/>
          </a:solidFill>
          <a:ln w="7620">
            <a:solidFill>
              <a:srgbClr val="BBC2DC"/>
            </a:solidFill>
            <a:prstDash val="solid"/>
          </a:ln>
        </p:spPr>
      </p:sp>
      <p:sp>
        <p:nvSpPr>
          <p:cNvPr id="7" name="Text 4"/>
          <p:cNvSpPr/>
          <p:nvPr/>
        </p:nvSpPr>
        <p:spPr>
          <a:xfrm>
            <a:off x="982504" y="307717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Data Science</a:t>
            </a:r>
            <a:endParaRPr lang="en-US" sz="2200" dirty="0"/>
          </a:p>
        </p:txBody>
      </p:sp>
      <p:sp>
        <p:nvSpPr>
          <p:cNvPr id="8" name="Text 5"/>
          <p:cNvSpPr/>
          <p:nvPr/>
        </p:nvSpPr>
        <p:spPr>
          <a:xfrm>
            <a:off x="982504" y="3563303"/>
            <a:ext cx="3778448" cy="312039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An interdisciplinary field that extracts insights and knowledge from structured and unstructured data using scientific methods, algorithms, and systems. It combines statistics, programming, and domain expertise to solve real-world problems.</a:t>
            </a:r>
            <a:endParaRPr lang="en-US" sz="1700" dirty="0"/>
          </a:p>
        </p:txBody>
      </p:sp>
      <p:sp>
        <p:nvSpPr>
          <p:cNvPr id="9" name="Shape 6"/>
          <p:cNvSpPr/>
          <p:nvPr/>
        </p:nvSpPr>
        <p:spPr>
          <a:xfrm>
            <a:off x="5201722" y="2852976"/>
            <a:ext cx="4226838" cy="4054912"/>
          </a:xfrm>
          <a:prstGeom prst="roundRect">
            <a:avLst>
              <a:gd name="adj" fmla="val 2244"/>
            </a:avLst>
          </a:prstGeom>
          <a:solidFill>
            <a:srgbClr val="D5DCF6"/>
          </a:solidFill>
          <a:ln w="7620">
            <a:solidFill>
              <a:srgbClr val="BBC2DC"/>
            </a:solidFill>
            <a:prstDash val="solid"/>
          </a:ln>
        </p:spPr>
      </p:sp>
      <p:sp>
        <p:nvSpPr>
          <p:cNvPr id="10" name="Text 7"/>
          <p:cNvSpPr/>
          <p:nvPr/>
        </p:nvSpPr>
        <p:spPr>
          <a:xfrm>
            <a:off x="5425916" y="3077170"/>
            <a:ext cx="3597235"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Artificial Intelligence (AI)</a:t>
            </a:r>
            <a:endParaRPr lang="en-US" sz="2200" dirty="0"/>
          </a:p>
        </p:txBody>
      </p:sp>
      <p:sp>
        <p:nvSpPr>
          <p:cNvPr id="11" name="Text 8"/>
          <p:cNvSpPr/>
          <p:nvPr/>
        </p:nvSpPr>
        <p:spPr>
          <a:xfrm>
            <a:off x="5425916" y="3563303"/>
            <a:ext cx="3778448" cy="277368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The simulation of human intelligence in machines programmed to think, learn, and solve problems. AI systems can perform tasks like speech recognition, decision-making, and visual perception that typically require human intelligence.</a:t>
            </a:r>
            <a:endParaRPr lang="en-US" sz="1700" dirty="0"/>
          </a:p>
        </p:txBody>
      </p:sp>
      <p:sp>
        <p:nvSpPr>
          <p:cNvPr id="12" name="Shape 9"/>
          <p:cNvSpPr/>
          <p:nvPr/>
        </p:nvSpPr>
        <p:spPr>
          <a:xfrm>
            <a:off x="9645134" y="2852976"/>
            <a:ext cx="4226957" cy="4054912"/>
          </a:xfrm>
          <a:prstGeom prst="roundRect">
            <a:avLst>
              <a:gd name="adj" fmla="val 2244"/>
            </a:avLst>
          </a:prstGeom>
          <a:solidFill>
            <a:srgbClr val="D5DCF6"/>
          </a:solidFill>
          <a:ln w="7620">
            <a:solidFill>
              <a:srgbClr val="BBC2DC"/>
            </a:solidFill>
            <a:prstDash val="solid"/>
          </a:ln>
        </p:spPr>
      </p:sp>
      <p:sp>
        <p:nvSpPr>
          <p:cNvPr id="13" name="Text 10"/>
          <p:cNvSpPr/>
          <p:nvPr/>
        </p:nvSpPr>
        <p:spPr>
          <a:xfrm>
            <a:off x="9869329" y="3077170"/>
            <a:ext cx="3274219"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Machine Learning (ML)</a:t>
            </a:r>
            <a:endParaRPr lang="en-US" sz="2200" dirty="0"/>
          </a:p>
        </p:txBody>
      </p:sp>
      <p:sp>
        <p:nvSpPr>
          <p:cNvPr id="14" name="Text 11"/>
          <p:cNvSpPr/>
          <p:nvPr/>
        </p:nvSpPr>
        <p:spPr>
          <a:xfrm>
            <a:off x="9869329" y="3563303"/>
            <a:ext cx="3778568" cy="242697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 subset of AI that enables systems to automatically learn and improve from experience without being explicitly programmed. ML algorithms build mathematical models based on training data to make predictions or decisions.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693777"/>
            <a:ext cx="6452116" cy="712708"/>
          </a:xfrm>
          <a:prstGeom prst="rect">
            <a:avLst/>
          </a:prstGeom>
          <a:noFill/>
          <a:ln/>
        </p:spPr>
        <p:txBody>
          <a:bodyPr wrap="none" lIns="0" tIns="0" rIns="0" bIns="0" rtlCol="0" anchor="t"/>
          <a:lstStyle/>
          <a:p>
            <a:pPr marL="0" indent="0" algn="l">
              <a:lnSpc>
                <a:spcPts val="5600"/>
              </a:lnSpc>
              <a:buNone/>
            </a:pPr>
            <a:r>
              <a:rPr lang="en-US" sz="4450" dirty="0">
                <a:latin typeface="Alexandria Semi Bold" pitchFamily="34" charset="0"/>
                <a:ea typeface="Alexandria Semi Bold" pitchFamily="34" charset="-122"/>
                <a:cs typeface="Alexandria Semi Bold" pitchFamily="34" charset="-120"/>
              </a:rPr>
              <a:t>Types of Data Analysis</a:t>
            </a:r>
            <a:endParaRPr lang="en-US" sz="4450" dirty="0"/>
          </a:p>
        </p:txBody>
      </p:sp>
      <p:pic>
        <p:nvPicPr>
          <p:cNvPr id="3" name="Image 0" descr="preencoded.png"/>
          <p:cNvPicPr>
            <a:picLocks noChangeAspect="1"/>
          </p:cNvPicPr>
          <p:nvPr/>
        </p:nvPicPr>
        <p:blipFill>
          <a:blip r:embed="rId3"/>
          <a:stretch>
            <a:fillRect/>
          </a:stretch>
        </p:blipFill>
        <p:spPr>
          <a:xfrm>
            <a:off x="758309" y="1975128"/>
            <a:ext cx="8338899" cy="4428530"/>
          </a:xfrm>
          <a:prstGeom prst="rect">
            <a:avLst/>
          </a:prstGeom>
        </p:spPr>
      </p:pic>
      <p:sp>
        <p:nvSpPr>
          <p:cNvPr id="4" name="Text 1"/>
          <p:cNvSpPr/>
          <p:nvPr/>
        </p:nvSpPr>
        <p:spPr>
          <a:xfrm>
            <a:off x="5066834" y="5380293"/>
            <a:ext cx="2043523" cy="255490"/>
          </a:xfrm>
          <a:prstGeom prst="rect">
            <a:avLst/>
          </a:prstGeom>
          <a:noFill/>
          <a:ln/>
        </p:spPr>
        <p:txBody>
          <a:bodyPr wrap="none" lIns="0" tIns="0" rIns="0" bIns="0" rtlCol="0" anchor="t"/>
          <a:lstStyle/>
          <a:p>
            <a:pPr marL="0" indent="0" algn="l">
              <a:lnSpc>
                <a:spcPts val="1750"/>
              </a:lnSpc>
              <a:buNone/>
            </a:pPr>
            <a:r>
              <a:rPr lang="en-US" sz="1400" dirty="0">
                <a:latin typeface="Alexandria Semi Bold" pitchFamily="34" charset="0"/>
                <a:ea typeface="Alexandria Semi Bold" pitchFamily="34" charset="-122"/>
                <a:cs typeface="Alexandria Semi Bold" pitchFamily="34" charset="-120"/>
              </a:rPr>
              <a:t>Prescriptive</a:t>
            </a:r>
            <a:endParaRPr lang="en-US" sz="1400" dirty="0"/>
          </a:p>
        </p:txBody>
      </p:sp>
      <p:sp>
        <p:nvSpPr>
          <p:cNvPr id="5" name="Text 2"/>
          <p:cNvSpPr/>
          <p:nvPr/>
        </p:nvSpPr>
        <p:spPr>
          <a:xfrm>
            <a:off x="5066834" y="5704814"/>
            <a:ext cx="3158111" cy="194146"/>
          </a:xfrm>
          <a:prstGeom prst="rect">
            <a:avLst/>
          </a:prstGeom>
          <a:noFill/>
          <a:ln/>
        </p:spPr>
        <p:txBody>
          <a:bodyPr wrap="none" lIns="0" tIns="0" rIns="0" bIns="0" rtlCol="0" anchor="t"/>
          <a:lstStyle/>
          <a:p>
            <a:pPr marL="0" indent="0" algn="l">
              <a:lnSpc>
                <a:spcPts val="1350"/>
              </a:lnSpc>
              <a:buNone/>
            </a:pPr>
            <a:r>
              <a:rPr lang="en-US" sz="1050" dirty="0">
                <a:latin typeface="Sora Light" pitchFamily="34" charset="0"/>
                <a:ea typeface="Sora Light" pitchFamily="34" charset="-122"/>
                <a:cs typeface="Sora Light" pitchFamily="34" charset="-120"/>
              </a:rPr>
              <a:t>What action to take.</a:t>
            </a:r>
            <a:endParaRPr lang="en-US" sz="10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4146" y="5448918"/>
            <a:ext cx="258861" cy="258862"/>
          </a:xfrm>
          <a:prstGeom prst="rect">
            <a:avLst/>
          </a:prstGeom>
        </p:spPr>
      </p:pic>
      <p:sp>
        <p:nvSpPr>
          <p:cNvPr id="7" name="Text 3"/>
          <p:cNvSpPr/>
          <p:nvPr/>
        </p:nvSpPr>
        <p:spPr>
          <a:xfrm>
            <a:off x="5739874" y="4439762"/>
            <a:ext cx="2043523" cy="255491"/>
          </a:xfrm>
          <a:prstGeom prst="rect">
            <a:avLst/>
          </a:prstGeom>
          <a:noFill/>
          <a:ln/>
        </p:spPr>
        <p:txBody>
          <a:bodyPr wrap="none" lIns="0" tIns="0" rIns="0" bIns="0" rtlCol="0" anchor="t"/>
          <a:lstStyle/>
          <a:p>
            <a:pPr marL="0" indent="0" algn="l">
              <a:lnSpc>
                <a:spcPts val="1750"/>
              </a:lnSpc>
              <a:buNone/>
            </a:pPr>
            <a:r>
              <a:rPr lang="en-US" sz="1400" dirty="0">
                <a:latin typeface="Alexandria Semi Bold" pitchFamily="34" charset="0"/>
                <a:ea typeface="Alexandria Semi Bold" pitchFamily="34" charset="-122"/>
                <a:cs typeface="Alexandria Semi Bold" pitchFamily="34" charset="-120"/>
              </a:rPr>
              <a:t>Predictive</a:t>
            </a:r>
            <a:endParaRPr lang="en-US" sz="1400" dirty="0"/>
          </a:p>
        </p:txBody>
      </p:sp>
      <p:sp>
        <p:nvSpPr>
          <p:cNvPr id="8" name="Text 4"/>
          <p:cNvSpPr/>
          <p:nvPr/>
        </p:nvSpPr>
        <p:spPr>
          <a:xfrm>
            <a:off x="5739874" y="4764283"/>
            <a:ext cx="3158111" cy="194146"/>
          </a:xfrm>
          <a:prstGeom prst="rect">
            <a:avLst/>
          </a:prstGeom>
          <a:noFill/>
          <a:ln/>
        </p:spPr>
        <p:txBody>
          <a:bodyPr wrap="none" lIns="0" tIns="0" rIns="0" bIns="0" rtlCol="0" anchor="t"/>
          <a:lstStyle/>
          <a:p>
            <a:pPr marL="0" indent="0" algn="l">
              <a:lnSpc>
                <a:spcPts val="1350"/>
              </a:lnSpc>
              <a:buNone/>
            </a:pPr>
            <a:r>
              <a:rPr lang="en-US" sz="1050" dirty="0">
                <a:latin typeface="Sora Light" pitchFamily="34" charset="0"/>
                <a:ea typeface="Sora Light" pitchFamily="34" charset="-122"/>
                <a:cs typeface="Sora Light" pitchFamily="34" charset="-120"/>
              </a:rPr>
              <a:t>What is likely to happen.</a:t>
            </a:r>
            <a:endParaRPr lang="en-US" sz="10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7185" y="4508388"/>
            <a:ext cx="258861" cy="258862"/>
          </a:xfrm>
          <a:prstGeom prst="rect">
            <a:avLst/>
          </a:prstGeom>
        </p:spPr>
      </p:pic>
      <p:sp>
        <p:nvSpPr>
          <p:cNvPr id="10" name="Text 5"/>
          <p:cNvSpPr/>
          <p:nvPr/>
        </p:nvSpPr>
        <p:spPr>
          <a:xfrm>
            <a:off x="5670844" y="3283514"/>
            <a:ext cx="2043523" cy="255491"/>
          </a:xfrm>
          <a:prstGeom prst="rect">
            <a:avLst/>
          </a:prstGeom>
          <a:noFill/>
          <a:ln/>
        </p:spPr>
        <p:txBody>
          <a:bodyPr wrap="none" lIns="0" tIns="0" rIns="0" bIns="0" rtlCol="0" anchor="t"/>
          <a:lstStyle/>
          <a:p>
            <a:pPr marL="0" indent="0" algn="l">
              <a:lnSpc>
                <a:spcPts val="1750"/>
              </a:lnSpc>
              <a:buNone/>
            </a:pPr>
            <a:r>
              <a:rPr lang="en-US" sz="1400" dirty="0">
                <a:latin typeface="Alexandria Semi Bold" pitchFamily="34" charset="0"/>
                <a:ea typeface="Alexandria Semi Bold" pitchFamily="34" charset="-122"/>
                <a:cs typeface="Alexandria Semi Bold" pitchFamily="34" charset="-120"/>
              </a:rPr>
              <a:t>Diagnostic</a:t>
            </a:r>
            <a:endParaRPr lang="en-US" sz="1400" dirty="0"/>
          </a:p>
        </p:txBody>
      </p:sp>
      <p:sp>
        <p:nvSpPr>
          <p:cNvPr id="11" name="Text 6"/>
          <p:cNvSpPr/>
          <p:nvPr/>
        </p:nvSpPr>
        <p:spPr>
          <a:xfrm>
            <a:off x="5670844" y="3608035"/>
            <a:ext cx="3158111" cy="194146"/>
          </a:xfrm>
          <a:prstGeom prst="rect">
            <a:avLst/>
          </a:prstGeom>
          <a:noFill/>
          <a:ln/>
        </p:spPr>
        <p:txBody>
          <a:bodyPr wrap="none" lIns="0" tIns="0" rIns="0" bIns="0" rtlCol="0" anchor="t"/>
          <a:lstStyle/>
          <a:p>
            <a:pPr marL="0" indent="0" algn="l">
              <a:lnSpc>
                <a:spcPts val="1350"/>
              </a:lnSpc>
              <a:buNone/>
            </a:pPr>
            <a:r>
              <a:rPr lang="en-US" sz="1050" dirty="0">
                <a:latin typeface="Sora Light" pitchFamily="34" charset="0"/>
                <a:ea typeface="Sora Light" pitchFamily="34" charset="-122"/>
                <a:cs typeface="Sora Light" pitchFamily="34" charset="-120"/>
              </a:rPr>
              <a:t>Why something happened.</a:t>
            </a:r>
            <a:endParaRPr lang="en-US" sz="105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8156" y="3352139"/>
            <a:ext cx="258861" cy="258862"/>
          </a:xfrm>
          <a:prstGeom prst="rect">
            <a:avLst/>
          </a:prstGeom>
        </p:spPr>
      </p:pic>
      <p:sp>
        <p:nvSpPr>
          <p:cNvPr id="13" name="Text 7"/>
          <p:cNvSpPr/>
          <p:nvPr/>
        </p:nvSpPr>
        <p:spPr>
          <a:xfrm>
            <a:off x="4928775" y="2239439"/>
            <a:ext cx="2043523" cy="255491"/>
          </a:xfrm>
          <a:prstGeom prst="rect">
            <a:avLst/>
          </a:prstGeom>
          <a:noFill/>
          <a:ln/>
        </p:spPr>
        <p:txBody>
          <a:bodyPr wrap="none" lIns="0" tIns="0" rIns="0" bIns="0" rtlCol="0" anchor="t"/>
          <a:lstStyle/>
          <a:p>
            <a:pPr marL="0" indent="0" algn="l">
              <a:lnSpc>
                <a:spcPts val="1750"/>
              </a:lnSpc>
              <a:buNone/>
            </a:pPr>
            <a:r>
              <a:rPr lang="en-US" sz="1400" dirty="0">
                <a:latin typeface="Alexandria Semi Bold" pitchFamily="34" charset="0"/>
                <a:ea typeface="Alexandria Semi Bold" pitchFamily="34" charset="-122"/>
                <a:cs typeface="Alexandria Semi Bold" pitchFamily="34" charset="-120"/>
              </a:rPr>
              <a:t>Descriptive</a:t>
            </a:r>
            <a:endParaRPr lang="en-US" sz="1400" dirty="0"/>
          </a:p>
        </p:txBody>
      </p:sp>
      <p:sp>
        <p:nvSpPr>
          <p:cNvPr id="14" name="Text 8"/>
          <p:cNvSpPr/>
          <p:nvPr/>
        </p:nvSpPr>
        <p:spPr>
          <a:xfrm>
            <a:off x="4928775" y="2563960"/>
            <a:ext cx="3158110" cy="194146"/>
          </a:xfrm>
          <a:prstGeom prst="rect">
            <a:avLst/>
          </a:prstGeom>
          <a:noFill/>
          <a:ln/>
        </p:spPr>
        <p:txBody>
          <a:bodyPr wrap="none" lIns="0" tIns="0" rIns="0" bIns="0" rtlCol="0" anchor="t"/>
          <a:lstStyle/>
          <a:p>
            <a:pPr marL="0" indent="0" algn="l">
              <a:lnSpc>
                <a:spcPts val="1350"/>
              </a:lnSpc>
              <a:buNone/>
            </a:pPr>
            <a:r>
              <a:rPr lang="en-US" sz="1050" dirty="0">
                <a:latin typeface="Sora Light" pitchFamily="34" charset="0"/>
                <a:ea typeface="Sora Light" pitchFamily="34" charset="-122"/>
                <a:cs typeface="Sora Light" pitchFamily="34" charset="-120"/>
              </a:rPr>
              <a:t>What happened in the past.</a:t>
            </a:r>
            <a:endParaRPr lang="en-US" sz="1050" dirty="0"/>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21972" y="2308064"/>
            <a:ext cx="258861" cy="258861"/>
          </a:xfrm>
          <a:prstGeom prst="rect">
            <a:avLst/>
          </a:prstGeom>
        </p:spPr>
      </p:pic>
      <p:sp>
        <p:nvSpPr>
          <p:cNvPr id="16" name="Text 9"/>
          <p:cNvSpPr/>
          <p:nvPr/>
        </p:nvSpPr>
        <p:spPr>
          <a:xfrm>
            <a:off x="758309" y="6419755"/>
            <a:ext cx="8338899" cy="69342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Data analysis evolves from understanding past events to predicting and shaping future outcomes through increasingly sophisticated techniques.</a:t>
            </a:r>
            <a:endParaRPr lang="en-US" sz="1700" dirty="0"/>
          </a:p>
        </p:txBody>
      </p:sp>
      <p:sp>
        <p:nvSpPr>
          <p:cNvPr id="17" name="Text 10"/>
          <p:cNvSpPr/>
          <p:nvPr/>
        </p:nvSpPr>
        <p:spPr>
          <a:xfrm>
            <a:off x="9633466" y="2565678"/>
            <a:ext cx="4246126" cy="712470"/>
          </a:xfrm>
          <a:prstGeom prst="rect">
            <a:avLst/>
          </a:prstGeom>
          <a:noFill/>
          <a:ln/>
        </p:spPr>
        <p:txBody>
          <a:bodyPr wrap="square" lIns="0" tIns="0" rIns="0" bIns="0" rtlCol="0" anchor="t"/>
          <a:lstStyle/>
          <a:p>
            <a:pPr marL="0" indent="0" algn="l">
              <a:lnSpc>
                <a:spcPts val="2800"/>
              </a:lnSpc>
              <a:buNone/>
            </a:pPr>
            <a:r>
              <a:rPr lang="en-US" sz="2200" dirty="0">
                <a:latin typeface="Alexandria Semi Bold" pitchFamily="34" charset="0"/>
                <a:ea typeface="Alexandria Semi Bold" pitchFamily="34" charset="-122"/>
                <a:cs typeface="Alexandria Semi Bold" pitchFamily="34" charset="-120"/>
              </a:rPr>
              <a:t>Understanding the Analysis Spectrum</a:t>
            </a:r>
            <a:endParaRPr lang="en-US" sz="2200" dirty="0"/>
          </a:p>
        </p:txBody>
      </p:sp>
      <p:sp>
        <p:nvSpPr>
          <p:cNvPr id="18" name="Text 11"/>
          <p:cNvSpPr/>
          <p:nvPr/>
        </p:nvSpPr>
        <p:spPr>
          <a:xfrm>
            <a:off x="9633466" y="3494723"/>
            <a:ext cx="4246126" cy="3119937"/>
          </a:xfrm>
          <a:prstGeom prst="rect">
            <a:avLst/>
          </a:prstGeom>
          <a:noFill/>
          <a:ln/>
        </p:spPr>
        <p:txBody>
          <a:bodyPr wrap="square" lIns="0" tIns="0" rIns="0" bIns="0" rtlCol="0" anchor="t"/>
          <a:lstStyle/>
          <a:p>
            <a:pPr marL="342900" indent="-342900" algn="l">
              <a:lnSpc>
                <a:spcPts val="2700"/>
              </a:lnSpc>
              <a:buSzPct val="100000"/>
              <a:buChar char="•"/>
            </a:pPr>
            <a:r>
              <a:rPr lang="en-US" sz="1700" b="1" dirty="0">
                <a:latin typeface="Sora Light" pitchFamily="34" charset="0"/>
                <a:ea typeface="Sora Light" pitchFamily="34" charset="-122"/>
                <a:cs typeface="Sora Light" pitchFamily="34" charset="-120"/>
              </a:rPr>
              <a:t>Descriptive:</a:t>
            </a:r>
            <a:r>
              <a:rPr lang="en-US" sz="1700" dirty="0">
                <a:latin typeface="Sora Light" pitchFamily="34" charset="0"/>
                <a:ea typeface="Sora Light" pitchFamily="34" charset="-122"/>
                <a:cs typeface="Sora Light" pitchFamily="34" charset="-120"/>
              </a:rPr>
              <a:t> Summarizes historical data to identify patterns and trends</a:t>
            </a:r>
            <a:endParaRPr lang="en-US" sz="1700" dirty="0"/>
          </a:p>
          <a:p>
            <a:pPr marL="342900" indent="-342900" algn="l">
              <a:lnSpc>
                <a:spcPts val="2700"/>
              </a:lnSpc>
              <a:buSzPct val="100000"/>
              <a:buChar char="•"/>
            </a:pPr>
            <a:r>
              <a:rPr lang="en-US" sz="1700" b="1" dirty="0">
                <a:latin typeface="Sora Light" pitchFamily="34" charset="0"/>
                <a:ea typeface="Sora Light" pitchFamily="34" charset="-122"/>
                <a:cs typeface="Sora Light" pitchFamily="34" charset="-120"/>
              </a:rPr>
              <a:t>Diagnostic:</a:t>
            </a:r>
            <a:r>
              <a:rPr lang="en-US" sz="1700" dirty="0">
                <a:latin typeface="Sora Light" pitchFamily="34" charset="0"/>
                <a:ea typeface="Sora Light" pitchFamily="34" charset="-122"/>
                <a:cs typeface="Sora Light" pitchFamily="34" charset="-120"/>
              </a:rPr>
              <a:t> Examines data to determine why something happened</a:t>
            </a:r>
            <a:endParaRPr lang="en-US" sz="1700" dirty="0"/>
          </a:p>
          <a:p>
            <a:pPr marL="342900" indent="-342900" algn="l">
              <a:lnSpc>
                <a:spcPts val="2700"/>
              </a:lnSpc>
              <a:buSzPct val="100000"/>
              <a:buChar char="•"/>
            </a:pPr>
            <a:r>
              <a:rPr lang="en-US" sz="1700" b="1" dirty="0">
                <a:latin typeface="Sora Light" pitchFamily="34" charset="0"/>
                <a:ea typeface="Sora Light" pitchFamily="34" charset="-122"/>
                <a:cs typeface="Sora Light" pitchFamily="34" charset="-120"/>
              </a:rPr>
              <a:t>Predictive:</a:t>
            </a:r>
            <a:r>
              <a:rPr lang="en-US" sz="1700" dirty="0">
                <a:latin typeface="Sora Light" pitchFamily="34" charset="0"/>
                <a:ea typeface="Sora Light" pitchFamily="34" charset="-122"/>
                <a:cs typeface="Sora Light" pitchFamily="34" charset="-120"/>
              </a:rPr>
              <a:t> Uses statistical models to forecast future outcomes</a:t>
            </a:r>
            <a:endParaRPr lang="en-US" sz="1700" dirty="0"/>
          </a:p>
          <a:p>
            <a:pPr marL="342900" indent="-342900" algn="l">
              <a:lnSpc>
                <a:spcPts val="2700"/>
              </a:lnSpc>
              <a:buSzPct val="100000"/>
              <a:buChar char="•"/>
            </a:pPr>
            <a:r>
              <a:rPr lang="en-US" sz="1700" b="1" dirty="0">
                <a:latin typeface="Sora Light" pitchFamily="34" charset="0"/>
                <a:ea typeface="Sora Light" pitchFamily="34" charset="-122"/>
                <a:cs typeface="Sora Light" pitchFamily="34" charset="-120"/>
              </a:rPr>
              <a:t>Prescriptive:</a:t>
            </a:r>
            <a:r>
              <a:rPr lang="en-US" sz="1700" dirty="0">
                <a:latin typeface="Sora Light" pitchFamily="34" charset="0"/>
                <a:ea typeface="Sora Light" pitchFamily="34" charset="-122"/>
                <a:cs typeface="Sora Light" pitchFamily="34" charset="-120"/>
              </a:rPr>
              <a:t> Recommends actions to achieve desired results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043821" y="621863"/>
            <a:ext cx="1113711" cy="317302"/>
          </a:xfrm>
          <a:prstGeom prst="roundRect">
            <a:avLst>
              <a:gd name="adj" fmla="val 18287"/>
            </a:avLst>
          </a:prstGeom>
          <a:noFill/>
          <a:ln w="7620">
            <a:solidFill>
              <a:srgbClr val="1A2D7A"/>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025" y="711398"/>
            <a:ext cx="138113" cy="138112"/>
          </a:xfrm>
          <a:prstGeom prst="rect">
            <a:avLst/>
          </a:prstGeom>
        </p:spPr>
      </p:pic>
      <p:sp>
        <p:nvSpPr>
          <p:cNvPr id="4" name="Text 1"/>
          <p:cNvSpPr/>
          <p:nvPr/>
        </p:nvSpPr>
        <p:spPr>
          <a:xfrm>
            <a:off x="1362194" y="681276"/>
            <a:ext cx="684133" cy="198477"/>
          </a:xfrm>
          <a:prstGeom prst="rect">
            <a:avLst/>
          </a:prstGeom>
          <a:noFill/>
          <a:ln/>
        </p:spPr>
        <p:txBody>
          <a:bodyPr wrap="none" lIns="0" tIns="0" rIns="0" bIns="0" rtlCol="0" anchor="t"/>
          <a:lstStyle/>
          <a:p>
            <a:pPr marL="0" indent="0" algn="l">
              <a:lnSpc>
                <a:spcPts val="1550"/>
              </a:lnSpc>
              <a:buNone/>
            </a:pPr>
            <a:r>
              <a:rPr lang="en-US" sz="1050" dirty="0">
                <a:latin typeface="Sora Light" pitchFamily="34" charset="0"/>
                <a:ea typeface="Sora Light" pitchFamily="34" charset="-122"/>
                <a:cs typeface="Sora Light" pitchFamily="34" charset="-120"/>
              </a:rPr>
              <a:t>PROCESS</a:t>
            </a:r>
            <a:endParaRPr lang="en-US" sz="1050" dirty="0"/>
          </a:p>
        </p:txBody>
      </p:sp>
      <p:sp>
        <p:nvSpPr>
          <p:cNvPr id="5" name="Text 2"/>
          <p:cNvSpPr/>
          <p:nvPr/>
        </p:nvSpPr>
        <p:spPr>
          <a:xfrm>
            <a:off x="1043821" y="994172"/>
            <a:ext cx="6871097" cy="568047"/>
          </a:xfrm>
          <a:prstGeom prst="rect">
            <a:avLst/>
          </a:prstGeom>
          <a:noFill/>
          <a:ln/>
        </p:spPr>
        <p:txBody>
          <a:bodyPr wrap="none" lIns="0" tIns="0" rIns="0" bIns="0" rtlCol="0" anchor="t"/>
          <a:lstStyle/>
          <a:p>
            <a:pPr marL="0" indent="0" algn="l">
              <a:lnSpc>
                <a:spcPts val="4450"/>
              </a:lnSpc>
              <a:buNone/>
            </a:pPr>
            <a:r>
              <a:rPr lang="en-US" sz="3550" dirty="0">
                <a:latin typeface="Alexandria Semi Bold" pitchFamily="34" charset="0"/>
                <a:ea typeface="Alexandria Semi Bold" pitchFamily="34" charset="-122"/>
                <a:cs typeface="Alexandria Semi Bold" pitchFamily="34" charset="-120"/>
              </a:rPr>
              <a:t>Data Science Project Lifecycle</a:t>
            </a:r>
            <a:endParaRPr lang="en-US" sz="3550" dirty="0"/>
          </a:p>
        </p:txBody>
      </p:sp>
      <p:sp>
        <p:nvSpPr>
          <p:cNvPr id="6" name="Shape 3"/>
          <p:cNvSpPr/>
          <p:nvPr/>
        </p:nvSpPr>
        <p:spPr>
          <a:xfrm>
            <a:off x="7303770" y="1768673"/>
            <a:ext cx="22860" cy="5839063"/>
          </a:xfrm>
          <a:prstGeom prst="roundRect">
            <a:avLst>
              <a:gd name="adj" fmla="val 317278"/>
            </a:avLst>
          </a:prstGeom>
          <a:solidFill>
            <a:srgbClr val="BBC2DC"/>
          </a:solidFill>
          <a:ln/>
        </p:spPr>
      </p:sp>
      <p:sp>
        <p:nvSpPr>
          <p:cNvPr id="7" name="Shape 4"/>
          <p:cNvSpPr/>
          <p:nvPr/>
        </p:nvSpPr>
        <p:spPr>
          <a:xfrm>
            <a:off x="6625769" y="1951434"/>
            <a:ext cx="518041" cy="22860"/>
          </a:xfrm>
          <a:prstGeom prst="roundRect">
            <a:avLst>
              <a:gd name="adj" fmla="val 317278"/>
            </a:avLst>
          </a:prstGeom>
          <a:solidFill>
            <a:srgbClr val="BBC2DC"/>
          </a:solidFill>
          <a:ln/>
        </p:spPr>
      </p:sp>
      <p:sp>
        <p:nvSpPr>
          <p:cNvPr id="8" name="Shape 5"/>
          <p:cNvSpPr/>
          <p:nvPr/>
        </p:nvSpPr>
        <p:spPr>
          <a:xfrm>
            <a:off x="7120950" y="1768673"/>
            <a:ext cx="388501" cy="388501"/>
          </a:xfrm>
          <a:prstGeom prst="roundRect">
            <a:avLst>
              <a:gd name="adj" fmla="val 18669"/>
            </a:avLst>
          </a:prstGeom>
          <a:solidFill>
            <a:srgbClr val="D5DCF6"/>
          </a:solidFill>
          <a:ln w="7620">
            <a:solidFill>
              <a:srgbClr val="BBC2DC"/>
            </a:solidFill>
            <a:prstDash val="solid"/>
          </a:ln>
        </p:spPr>
      </p:sp>
      <p:sp>
        <p:nvSpPr>
          <p:cNvPr id="9" name="Text 6"/>
          <p:cNvSpPr/>
          <p:nvPr/>
        </p:nvSpPr>
        <p:spPr>
          <a:xfrm>
            <a:off x="7178814" y="1792486"/>
            <a:ext cx="272653" cy="340757"/>
          </a:xfrm>
          <a:prstGeom prst="rect">
            <a:avLst/>
          </a:prstGeom>
          <a:noFill/>
          <a:ln/>
        </p:spPr>
        <p:txBody>
          <a:bodyPr wrap="none" lIns="0" tIns="0" rIns="0" bIns="0" rtlCol="0" anchor="t"/>
          <a:lstStyle/>
          <a:p>
            <a:pPr marL="0" indent="0" algn="ctr">
              <a:lnSpc>
                <a:spcPts val="2100"/>
              </a:lnSpc>
              <a:buNone/>
            </a:pPr>
            <a:r>
              <a:rPr lang="en-US" sz="2100" dirty="0">
                <a:latin typeface="Alexandria Semi Bold" pitchFamily="34" charset="0"/>
                <a:ea typeface="Alexandria Semi Bold" pitchFamily="34" charset="-122"/>
                <a:cs typeface="Alexandria Semi Bold" pitchFamily="34" charset="-120"/>
              </a:rPr>
              <a:t>1</a:t>
            </a:r>
            <a:endParaRPr lang="en-US" sz="2100" dirty="0"/>
          </a:p>
        </p:txBody>
      </p:sp>
      <p:sp>
        <p:nvSpPr>
          <p:cNvPr id="10" name="Text 7"/>
          <p:cNvSpPr/>
          <p:nvPr/>
        </p:nvSpPr>
        <p:spPr>
          <a:xfrm>
            <a:off x="3653909" y="1827967"/>
            <a:ext cx="2797850" cy="283964"/>
          </a:xfrm>
          <a:prstGeom prst="rect">
            <a:avLst/>
          </a:prstGeom>
          <a:noFill/>
          <a:ln/>
        </p:spPr>
        <p:txBody>
          <a:bodyPr wrap="none" lIns="0" tIns="0" rIns="0" bIns="0" rtlCol="0" anchor="t"/>
          <a:lstStyle/>
          <a:p>
            <a:pPr marL="0" indent="0" algn="r">
              <a:lnSpc>
                <a:spcPts val="2200"/>
              </a:lnSpc>
              <a:buNone/>
            </a:pPr>
            <a:r>
              <a:rPr lang="en-US" sz="1750" dirty="0">
                <a:latin typeface="Alexandria Semi Bold" pitchFamily="34" charset="0"/>
                <a:ea typeface="Alexandria Semi Bold" pitchFamily="34" charset="-122"/>
                <a:cs typeface="Alexandria Semi Bold" pitchFamily="34" charset="-120"/>
              </a:rPr>
              <a:t>Business Understanding</a:t>
            </a:r>
            <a:endParaRPr lang="en-US" sz="1750" dirty="0"/>
          </a:p>
        </p:txBody>
      </p:sp>
      <p:sp>
        <p:nvSpPr>
          <p:cNvPr id="11" name="Text 8"/>
          <p:cNvSpPr/>
          <p:nvPr/>
        </p:nvSpPr>
        <p:spPr>
          <a:xfrm>
            <a:off x="1043821" y="2194441"/>
            <a:ext cx="5407938" cy="496253"/>
          </a:xfrm>
          <a:prstGeom prst="rect">
            <a:avLst/>
          </a:prstGeom>
          <a:noFill/>
          <a:ln/>
        </p:spPr>
        <p:txBody>
          <a:bodyPr wrap="square" lIns="0" tIns="0" rIns="0" bIns="0" rtlCol="0" anchor="t"/>
          <a:lstStyle/>
          <a:p>
            <a:pPr marL="0" indent="0" algn="r">
              <a:lnSpc>
                <a:spcPts val="1950"/>
              </a:lnSpc>
              <a:buNone/>
            </a:pPr>
            <a:r>
              <a:rPr lang="en-US" sz="1350" dirty="0">
                <a:latin typeface="Sora Light" pitchFamily="34" charset="0"/>
                <a:ea typeface="Sora Light" pitchFamily="34" charset="-122"/>
                <a:cs typeface="Sora Light" pitchFamily="34" charset="-120"/>
              </a:rPr>
              <a:t>Define objectives, identify key stakeholders, and determine success metrics for the project</a:t>
            </a:r>
            <a:endParaRPr lang="en-US" sz="1350" dirty="0"/>
          </a:p>
        </p:txBody>
      </p:sp>
      <p:sp>
        <p:nvSpPr>
          <p:cNvPr id="12" name="Shape 9"/>
          <p:cNvSpPr/>
          <p:nvPr/>
        </p:nvSpPr>
        <p:spPr>
          <a:xfrm>
            <a:off x="7486590" y="2917388"/>
            <a:ext cx="518041" cy="22860"/>
          </a:xfrm>
          <a:prstGeom prst="roundRect">
            <a:avLst>
              <a:gd name="adj" fmla="val 317278"/>
            </a:avLst>
          </a:prstGeom>
          <a:solidFill>
            <a:srgbClr val="BBC2DC"/>
          </a:solidFill>
          <a:ln/>
        </p:spPr>
      </p:sp>
      <p:sp>
        <p:nvSpPr>
          <p:cNvPr id="13" name="Shape 10"/>
          <p:cNvSpPr/>
          <p:nvPr/>
        </p:nvSpPr>
        <p:spPr>
          <a:xfrm>
            <a:off x="7120950" y="2734628"/>
            <a:ext cx="388501" cy="388501"/>
          </a:xfrm>
          <a:prstGeom prst="roundRect">
            <a:avLst>
              <a:gd name="adj" fmla="val 18669"/>
            </a:avLst>
          </a:prstGeom>
          <a:solidFill>
            <a:srgbClr val="D5DCF6"/>
          </a:solidFill>
          <a:ln w="7620">
            <a:solidFill>
              <a:srgbClr val="BBC2DC"/>
            </a:solidFill>
            <a:prstDash val="solid"/>
          </a:ln>
        </p:spPr>
      </p:sp>
      <p:sp>
        <p:nvSpPr>
          <p:cNvPr id="14" name="Text 11"/>
          <p:cNvSpPr/>
          <p:nvPr/>
        </p:nvSpPr>
        <p:spPr>
          <a:xfrm>
            <a:off x="7178814" y="2758440"/>
            <a:ext cx="272653" cy="340757"/>
          </a:xfrm>
          <a:prstGeom prst="rect">
            <a:avLst/>
          </a:prstGeom>
          <a:noFill/>
          <a:ln/>
        </p:spPr>
        <p:txBody>
          <a:bodyPr wrap="none" lIns="0" tIns="0" rIns="0" bIns="0" rtlCol="0" anchor="t"/>
          <a:lstStyle/>
          <a:p>
            <a:pPr marL="0" indent="0" algn="ctr">
              <a:lnSpc>
                <a:spcPts val="2100"/>
              </a:lnSpc>
              <a:buNone/>
            </a:pPr>
            <a:r>
              <a:rPr lang="en-US" sz="2100" dirty="0">
                <a:latin typeface="Alexandria Semi Bold" pitchFamily="34" charset="0"/>
                <a:ea typeface="Alexandria Semi Bold" pitchFamily="34" charset="-122"/>
                <a:cs typeface="Alexandria Semi Bold" pitchFamily="34" charset="-120"/>
              </a:rPr>
              <a:t>2</a:t>
            </a:r>
            <a:endParaRPr lang="en-US" sz="2100" dirty="0"/>
          </a:p>
        </p:txBody>
      </p:sp>
      <p:sp>
        <p:nvSpPr>
          <p:cNvPr id="15" name="Text 12"/>
          <p:cNvSpPr/>
          <p:nvPr/>
        </p:nvSpPr>
        <p:spPr>
          <a:xfrm>
            <a:off x="8178641" y="2793921"/>
            <a:ext cx="2272189" cy="283964"/>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Data Collection</a:t>
            </a:r>
            <a:endParaRPr lang="en-US" sz="1750" dirty="0"/>
          </a:p>
        </p:txBody>
      </p:sp>
      <p:sp>
        <p:nvSpPr>
          <p:cNvPr id="16" name="Text 13"/>
          <p:cNvSpPr/>
          <p:nvPr/>
        </p:nvSpPr>
        <p:spPr>
          <a:xfrm>
            <a:off x="8178641" y="3160395"/>
            <a:ext cx="5407938" cy="496253"/>
          </a:xfrm>
          <a:prstGeom prst="rect">
            <a:avLst/>
          </a:prstGeom>
          <a:noFill/>
          <a:ln/>
        </p:spPr>
        <p:txBody>
          <a:bodyPr wrap="square" lIns="0" tIns="0" rIns="0" bIns="0" rtlCol="0" anchor="t"/>
          <a:lstStyle/>
          <a:p>
            <a:pPr marL="0" indent="0" algn="l">
              <a:lnSpc>
                <a:spcPts val="1950"/>
              </a:lnSpc>
              <a:buNone/>
            </a:pPr>
            <a:r>
              <a:rPr lang="en-US" sz="1350" dirty="0">
                <a:latin typeface="Sora Light" pitchFamily="34" charset="0"/>
                <a:ea typeface="Sora Light" pitchFamily="34" charset="-122"/>
                <a:cs typeface="Sora Light" pitchFamily="34" charset="-120"/>
              </a:rPr>
              <a:t>Gather relevant data from various sources including databases, APIs, and external datasets</a:t>
            </a:r>
            <a:endParaRPr lang="en-US" sz="1350" dirty="0"/>
          </a:p>
        </p:txBody>
      </p:sp>
      <p:sp>
        <p:nvSpPr>
          <p:cNvPr id="17" name="Shape 14"/>
          <p:cNvSpPr/>
          <p:nvPr/>
        </p:nvSpPr>
        <p:spPr>
          <a:xfrm>
            <a:off x="6625769" y="3775353"/>
            <a:ext cx="518041" cy="22860"/>
          </a:xfrm>
          <a:prstGeom prst="roundRect">
            <a:avLst>
              <a:gd name="adj" fmla="val 317278"/>
            </a:avLst>
          </a:prstGeom>
          <a:solidFill>
            <a:srgbClr val="BBC2DC"/>
          </a:solidFill>
          <a:ln/>
        </p:spPr>
      </p:sp>
      <p:sp>
        <p:nvSpPr>
          <p:cNvPr id="18" name="Shape 15"/>
          <p:cNvSpPr/>
          <p:nvPr/>
        </p:nvSpPr>
        <p:spPr>
          <a:xfrm>
            <a:off x="7120950" y="3592592"/>
            <a:ext cx="388501" cy="388501"/>
          </a:xfrm>
          <a:prstGeom prst="roundRect">
            <a:avLst>
              <a:gd name="adj" fmla="val 18669"/>
            </a:avLst>
          </a:prstGeom>
          <a:solidFill>
            <a:srgbClr val="D5DCF6"/>
          </a:solidFill>
          <a:ln w="7620">
            <a:solidFill>
              <a:srgbClr val="BBC2DC"/>
            </a:solidFill>
            <a:prstDash val="solid"/>
          </a:ln>
        </p:spPr>
      </p:sp>
      <p:sp>
        <p:nvSpPr>
          <p:cNvPr id="19" name="Text 16"/>
          <p:cNvSpPr/>
          <p:nvPr/>
        </p:nvSpPr>
        <p:spPr>
          <a:xfrm>
            <a:off x="7178814" y="3616404"/>
            <a:ext cx="272653" cy="340757"/>
          </a:xfrm>
          <a:prstGeom prst="rect">
            <a:avLst/>
          </a:prstGeom>
          <a:noFill/>
          <a:ln/>
        </p:spPr>
        <p:txBody>
          <a:bodyPr wrap="none" lIns="0" tIns="0" rIns="0" bIns="0" rtlCol="0" anchor="t"/>
          <a:lstStyle/>
          <a:p>
            <a:pPr marL="0" indent="0" algn="ctr">
              <a:lnSpc>
                <a:spcPts val="2100"/>
              </a:lnSpc>
              <a:buNone/>
            </a:pPr>
            <a:r>
              <a:rPr lang="en-US" sz="2100" dirty="0">
                <a:latin typeface="Alexandria Semi Bold" pitchFamily="34" charset="0"/>
                <a:ea typeface="Alexandria Semi Bold" pitchFamily="34" charset="-122"/>
                <a:cs typeface="Alexandria Semi Bold" pitchFamily="34" charset="-120"/>
              </a:rPr>
              <a:t>3</a:t>
            </a:r>
            <a:endParaRPr lang="en-US" sz="2100" dirty="0"/>
          </a:p>
        </p:txBody>
      </p:sp>
      <p:sp>
        <p:nvSpPr>
          <p:cNvPr id="20" name="Text 17"/>
          <p:cNvSpPr/>
          <p:nvPr/>
        </p:nvSpPr>
        <p:spPr>
          <a:xfrm>
            <a:off x="4179570" y="3651885"/>
            <a:ext cx="2272189" cy="283964"/>
          </a:xfrm>
          <a:prstGeom prst="rect">
            <a:avLst/>
          </a:prstGeom>
          <a:noFill/>
          <a:ln/>
        </p:spPr>
        <p:txBody>
          <a:bodyPr wrap="none" lIns="0" tIns="0" rIns="0" bIns="0" rtlCol="0" anchor="t"/>
          <a:lstStyle/>
          <a:p>
            <a:pPr marL="0" indent="0" algn="r">
              <a:lnSpc>
                <a:spcPts val="2200"/>
              </a:lnSpc>
              <a:buNone/>
            </a:pPr>
            <a:r>
              <a:rPr lang="en-US" sz="1750" dirty="0">
                <a:latin typeface="Alexandria Semi Bold" pitchFamily="34" charset="0"/>
                <a:ea typeface="Alexandria Semi Bold" pitchFamily="34" charset="-122"/>
                <a:cs typeface="Alexandria Semi Bold" pitchFamily="34" charset="-120"/>
              </a:rPr>
              <a:t>Data Preparation</a:t>
            </a:r>
            <a:endParaRPr lang="en-US" sz="1750" dirty="0"/>
          </a:p>
        </p:txBody>
      </p:sp>
      <p:sp>
        <p:nvSpPr>
          <p:cNvPr id="21" name="Text 18"/>
          <p:cNvSpPr/>
          <p:nvPr/>
        </p:nvSpPr>
        <p:spPr>
          <a:xfrm>
            <a:off x="1043821" y="4018359"/>
            <a:ext cx="5407938" cy="496253"/>
          </a:xfrm>
          <a:prstGeom prst="rect">
            <a:avLst/>
          </a:prstGeom>
          <a:noFill/>
          <a:ln/>
        </p:spPr>
        <p:txBody>
          <a:bodyPr wrap="square" lIns="0" tIns="0" rIns="0" bIns="0" rtlCol="0" anchor="t"/>
          <a:lstStyle/>
          <a:p>
            <a:pPr marL="0" indent="0" algn="r">
              <a:lnSpc>
                <a:spcPts val="1950"/>
              </a:lnSpc>
              <a:buNone/>
            </a:pPr>
            <a:r>
              <a:rPr lang="en-US" sz="1350" dirty="0">
                <a:latin typeface="Sora Light" pitchFamily="34" charset="0"/>
                <a:ea typeface="Sora Light" pitchFamily="34" charset="-122"/>
                <a:cs typeface="Sora Light" pitchFamily="34" charset="-120"/>
              </a:rPr>
              <a:t>Clean, transform, and structure data for analysis by handling missing values and outliers</a:t>
            </a:r>
            <a:endParaRPr lang="en-US" sz="1350" dirty="0"/>
          </a:p>
        </p:txBody>
      </p:sp>
      <p:sp>
        <p:nvSpPr>
          <p:cNvPr id="22" name="Shape 19"/>
          <p:cNvSpPr/>
          <p:nvPr/>
        </p:nvSpPr>
        <p:spPr>
          <a:xfrm>
            <a:off x="7486590" y="4633436"/>
            <a:ext cx="518041" cy="22860"/>
          </a:xfrm>
          <a:prstGeom prst="roundRect">
            <a:avLst>
              <a:gd name="adj" fmla="val 317278"/>
            </a:avLst>
          </a:prstGeom>
          <a:solidFill>
            <a:srgbClr val="BBC2DC"/>
          </a:solidFill>
          <a:ln/>
        </p:spPr>
      </p:sp>
      <p:sp>
        <p:nvSpPr>
          <p:cNvPr id="23" name="Shape 20"/>
          <p:cNvSpPr/>
          <p:nvPr/>
        </p:nvSpPr>
        <p:spPr>
          <a:xfrm>
            <a:off x="7120950" y="4450675"/>
            <a:ext cx="388501" cy="388501"/>
          </a:xfrm>
          <a:prstGeom prst="roundRect">
            <a:avLst>
              <a:gd name="adj" fmla="val 18669"/>
            </a:avLst>
          </a:prstGeom>
          <a:solidFill>
            <a:srgbClr val="D5DCF6"/>
          </a:solidFill>
          <a:ln w="7620">
            <a:solidFill>
              <a:srgbClr val="BBC2DC"/>
            </a:solidFill>
            <a:prstDash val="solid"/>
          </a:ln>
        </p:spPr>
      </p:sp>
      <p:sp>
        <p:nvSpPr>
          <p:cNvPr id="24" name="Text 21"/>
          <p:cNvSpPr/>
          <p:nvPr/>
        </p:nvSpPr>
        <p:spPr>
          <a:xfrm>
            <a:off x="7178814" y="4474488"/>
            <a:ext cx="272653" cy="340757"/>
          </a:xfrm>
          <a:prstGeom prst="rect">
            <a:avLst/>
          </a:prstGeom>
          <a:noFill/>
          <a:ln/>
        </p:spPr>
        <p:txBody>
          <a:bodyPr wrap="none" lIns="0" tIns="0" rIns="0" bIns="0" rtlCol="0" anchor="t"/>
          <a:lstStyle/>
          <a:p>
            <a:pPr marL="0" indent="0" algn="ctr">
              <a:lnSpc>
                <a:spcPts val="2100"/>
              </a:lnSpc>
              <a:buNone/>
            </a:pPr>
            <a:r>
              <a:rPr lang="en-US" sz="2100" dirty="0">
                <a:latin typeface="Alexandria Semi Bold" pitchFamily="34" charset="0"/>
                <a:ea typeface="Alexandria Semi Bold" pitchFamily="34" charset="-122"/>
                <a:cs typeface="Alexandria Semi Bold" pitchFamily="34" charset="-120"/>
              </a:rPr>
              <a:t>4</a:t>
            </a:r>
            <a:endParaRPr lang="en-US" sz="2100" dirty="0"/>
          </a:p>
        </p:txBody>
      </p:sp>
      <p:sp>
        <p:nvSpPr>
          <p:cNvPr id="25" name="Text 22"/>
          <p:cNvSpPr/>
          <p:nvPr/>
        </p:nvSpPr>
        <p:spPr>
          <a:xfrm>
            <a:off x="8178641" y="4509968"/>
            <a:ext cx="2362795" cy="283964"/>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Exploratory Analysis</a:t>
            </a:r>
            <a:endParaRPr lang="en-US" sz="1750" dirty="0"/>
          </a:p>
        </p:txBody>
      </p:sp>
      <p:sp>
        <p:nvSpPr>
          <p:cNvPr id="26" name="Text 23"/>
          <p:cNvSpPr/>
          <p:nvPr/>
        </p:nvSpPr>
        <p:spPr>
          <a:xfrm>
            <a:off x="8178641" y="4876443"/>
            <a:ext cx="5407938" cy="496253"/>
          </a:xfrm>
          <a:prstGeom prst="rect">
            <a:avLst/>
          </a:prstGeom>
          <a:noFill/>
          <a:ln/>
        </p:spPr>
        <p:txBody>
          <a:bodyPr wrap="square" lIns="0" tIns="0" rIns="0" bIns="0" rtlCol="0" anchor="t"/>
          <a:lstStyle/>
          <a:p>
            <a:pPr marL="0" indent="0" algn="l">
              <a:lnSpc>
                <a:spcPts val="1950"/>
              </a:lnSpc>
              <a:buNone/>
            </a:pPr>
            <a:r>
              <a:rPr lang="en-US" sz="1350" dirty="0">
                <a:latin typeface="Sora Light" pitchFamily="34" charset="0"/>
                <a:ea typeface="Sora Light" pitchFamily="34" charset="-122"/>
                <a:cs typeface="Sora Light" pitchFamily="34" charset="-120"/>
              </a:rPr>
              <a:t>Visualize and analyze data to discover patterns, relationships, and insights</a:t>
            </a:r>
            <a:endParaRPr lang="en-US" sz="1350" dirty="0"/>
          </a:p>
        </p:txBody>
      </p:sp>
      <p:sp>
        <p:nvSpPr>
          <p:cNvPr id="27" name="Shape 24"/>
          <p:cNvSpPr/>
          <p:nvPr/>
        </p:nvSpPr>
        <p:spPr>
          <a:xfrm>
            <a:off x="6625769" y="5491520"/>
            <a:ext cx="518041" cy="22860"/>
          </a:xfrm>
          <a:prstGeom prst="roundRect">
            <a:avLst>
              <a:gd name="adj" fmla="val 317278"/>
            </a:avLst>
          </a:prstGeom>
          <a:solidFill>
            <a:srgbClr val="BBC2DC"/>
          </a:solidFill>
          <a:ln/>
        </p:spPr>
      </p:sp>
      <p:sp>
        <p:nvSpPr>
          <p:cNvPr id="28" name="Shape 25"/>
          <p:cNvSpPr/>
          <p:nvPr/>
        </p:nvSpPr>
        <p:spPr>
          <a:xfrm>
            <a:off x="7120950" y="5308759"/>
            <a:ext cx="388501" cy="388501"/>
          </a:xfrm>
          <a:prstGeom prst="roundRect">
            <a:avLst>
              <a:gd name="adj" fmla="val 18669"/>
            </a:avLst>
          </a:prstGeom>
          <a:solidFill>
            <a:srgbClr val="D5DCF6"/>
          </a:solidFill>
          <a:ln w="7620">
            <a:solidFill>
              <a:srgbClr val="BBC2DC"/>
            </a:solidFill>
            <a:prstDash val="solid"/>
          </a:ln>
        </p:spPr>
      </p:sp>
      <p:sp>
        <p:nvSpPr>
          <p:cNvPr id="29" name="Text 26"/>
          <p:cNvSpPr/>
          <p:nvPr/>
        </p:nvSpPr>
        <p:spPr>
          <a:xfrm>
            <a:off x="7178814" y="5332571"/>
            <a:ext cx="272653" cy="340757"/>
          </a:xfrm>
          <a:prstGeom prst="rect">
            <a:avLst/>
          </a:prstGeom>
          <a:noFill/>
          <a:ln/>
        </p:spPr>
        <p:txBody>
          <a:bodyPr wrap="none" lIns="0" tIns="0" rIns="0" bIns="0" rtlCol="0" anchor="t"/>
          <a:lstStyle/>
          <a:p>
            <a:pPr marL="0" indent="0" algn="ctr">
              <a:lnSpc>
                <a:spcPts val="2100"/>
              </a:lnSpc>
              <a:buNone/>
            </a:pPr>
            <a:r>
              <a:rPr lang="en-US" sz="2100" dirty="0">
                <a:latin typeface="Alexandria Semi Bold" pitchFamily="34" charset="0"/>
                <a:ea typeface="Alexandria Semi Bold" pitchFamily="34" charset="-122"/>
                <a:cs typeface="Alexandria Semi Bold" pitchFamily="34" charset="-120"/>
              </a:rPr>
              <a:t>5</a:t>
            </a:r>
            <a:endParaRPr lang="en-US" sz="2100" dirty="0"/>
          </a:p>
        </p:txBody>
      </p:sp>
      <p:sp>
        <p:nvSpPr>
          <p:cNvPr id="30" name="Text 27"/>
          <p:cNvSpPr/>
          <p:nvPr/>
        </p:nvSpPr>
        <p:spPr>
          <a:xfrm>
            <a:off x="4179570" y="5368052"/>
            <a:ext cx="2272189" cy="283964"/>
          </a:xfrm>
          <a:prstGeom prst="rect">
            <a:avLst/>
          </a:prstGeom>
          <a:noFill/>
          <a:ln/>
        </p:spPr>
        <p:txBody>
          <a:bodyPr wrap="none" lIns="0" tIns="0" rIns="0" bIns="0" rtlCol="0" anchor="t"/>
          <a:lstStyle/>
          <a:p>
            <a:pPr marL="0" indent="0" algn="r">
              <a:lnSpc>
                <a:spcPts val="2200"/>
              </a:lnSpc>
              <a:buNone/>
            </a:pPr>
            <a:r>
              <a:rPr lang="en-US" sz="1750" dirty="0">
                <a:latin typeface="Alexandria Semi Bold" pitchFamily="34" charset="0"/>
                <a:ea typeface="Alexandria Semi Bold" pitchFamily="34" charset="-122"/>
                <a:cs typeface="Alexandria Semi Bold" pitchFamily="34" charset="-120"/>
              </a:rPr>
              <a:t>Modeling</a:t>
            </a:r>
            <a:endParaRPr lang="en-US" sz="1750" dirty="0"/>
          </a:p>
        </p:txBody>
      </p:sp>
      <p:sp>
        <p:nvSpPr>
          <p:cNvPr id="31" name="Text 28"/>
          <p:cNvSpPr/>
          <p:nvPr/>
        </p:nvSpPr>
        <p:spPr>
          <a:xfrm>
            <a:off x="1043821" y="5734526"/>
            <a:ext cx="5407938" cy="496253"/>
          </a:xfrm>
          <a:prstGeom prst="rect">
            <a:avLst/>
          </a:prstGeom>
          <a:noFill/>
          <a:ln/>
        </p:spPr>
        <p:txBody>
          <a:bodyPr wrap="square" lIns="0" tIns="0" rIns="0" bIns="0" rtlCol="0" anchor="t"/>
          <a:lstStyle/>
          <a:p>
            <a:pPr marL="0" indent="0" algn="r">
              <a:lnSpc>
                <a:spcPts val="1950"/>
              </a:lnSpc>
              <a:buNone/>
            </a:pPr>
            <a:r>
              <a:rPr lang="en-US" sz="1350" dirty="0">
                <a:latin typeface="Sora Light" pitchFamily="34" charset="0"/>
                <a:ea typeface="Sora Light" pitchFamily="34" charset="-122"/>
                <a:cs typeface="Sora Light" pitchFamily="34" charset="-120"/>
              </a:rPr>
              <a:t>Build and train machine learning models, then evaluate their performance</a:t>
            </a:r>
            <a:endParaRPr lang="en-US" sz="1350" dirty="0"/>
          </a:p>
        </p:txBody>
      </p:sp>
      <p:sp>
        <p:nvSpPr>
          <p:cNvPr id="32" name="Shape 29"/>
          <p:cNvSpPr/>
          <p:nvPr/>
        </p:nvSpPr>
        <p:spPr>
          <a:xfrm>
            <a:off x="7486590" y="6349603"/>
            <a:ext cx="518041" cy="22860"/>
          </a:xfrm>
          <a:prstGeom prst="roundRect">
            <a:avLst>
              <a:gd name="adj" fmla="val 317278"/>
            </a:avLst>
          </a:prstGeom>
          <a:solidFill>
            <a:srgbClr val="BBC2DC"/>
          </a:solidFill>
          <a:ln/>
        </p:spPr>
      </p:sp>
      <p:sp>
        <p:nvSpPr>
          <p:cNvPr id="33" name="Shape 30"/>
          <p:cNvSpPr/>
          <p:nvPr/>
        </p:nvSpPr>
        <p:spPr>
          <a:xfrm>
            <a:off x="7120950" y="6166842"/>
            <a:ext cx="388501" cy="388501"/>
          </a:xfrm>
          <a:prstGeom prst="roundRect">
            <a:avLst>
              <a:gd name="adj" fmla="val 18669"/>
            </a:avLst>
          </a:prstGeom>
          <a:solidFill>
            <a:srgbClr val="D5DCF6"/>
          </a:solidFill>
          <a:ln w="7620">
            <a:solidFill>
              <a:srgbClr val="BBC2DC"/>
            </a:solidFill>
            <a:prstDash val="solid"/>
          </a:ln>
        </p:spPr>
      </p:sp>
      <p:sp>
        <p:nvSpPr>
          <p:cNvPr id="34" name="Text 31"/>
          <p:cNvSpPr/>
          <p:nvPr/>
        </p:nvSpPr>
        <p:spPr>
          <a:xfrm>
            <a:off x="7178814" y="6190655"/>
            <a:ext cx="272653" cy="340757"/>
          </a:xfrm>
          <a:prstGeom prst="rect">
            <a:avLst/>
          </a:prstGeom>
          <a:noFill/>
          <a:ln/>
        </p:spPr>
        <p:txBody>
          <a:bodyPr wrap="none" lIns="0" tIns="0" rIns="0" bIns="0" rtlCol="0" anchor="t"/>
          <a:lstStyle/>
          <a:p>
            <a:pPr marL="0" indent="0" algn="ctr">
              <a:lnSpc>
                <a:spcPts val="2100"/>
              </a:lnSpc>
              <a:buNone/>
            </a:pPr>
            <a:r>
              <a:rPr lang="en-US" sz="2100" dirty="0">
                <a:latin typeface="Alexandria Semi Bold" pitchFamily="34" charset="0"/>
                <a:ea typeface="Alexandria Semi Bold" pitchFamily="34" charset="-122"/>
                <a:cs typeface="Alexandria Semi Bold" pitchFamily="34" charset="-120"/>
              </a:rPr>
              <a:t>6</a:t>
            </a:r>
            <a:endParaRPr lang="en-US" sz="2100" dirty="0"/>
          </a:p>
        </p:txBody>
      </p:sp>
      <p:sp>
        <p:nvSpPr>
          <p:cNvPr id="35" name="Text 32"/>
          <p:cNvSpPr/>
          <p:nvPr/>
        </p:nvSpPr>
        <p:spPr>
          <a:xfrm>
            <a:off x="8178641" y="6226135"/>
            <a:ext cx="2272189" cy="283964"/>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Deployment</a:t>
            </a:r>
            <a:endParaRPr lang="en-US" sz="1750" dirty="0"/>
          </a:p>
        </p:txBody>
      </p:sp>
      <p:sp>
        <p:nvSpPr>
          <p:cNvPr id="36" name="Text 33"/>
          <p:cNvSpPr/>
          <p:nvPr/>
        </p:nvSpPr>
        <p:spPr>
          <a:xfrm>
            <a:off x="8178641" y="6592610"/>
            <a:ext cx="5407938" cy="496253"/>
          </a:xfrm>
          <a:prstGeom prst="rect">
            <a:avLst/>
          </a:prstGeom>
          <a:noFill/>
          <a:ln/>
        </p:spPr>
        <p:txBody>
          <a:bodyPr wrap="square" lIns="0" tIns="0" rIns="0" bIns="0" rtlCol="0" anchor="t"/>
          <a:lstStyle/>
          <a:p>
            <a:pPr marL="0" indent="0" algn="l">
              <a:lnSpc>
                <a:spcPts val="1950"/>
              </a:lnSpc>
              <a:buNone/>
            </a:pPr>
            <a:r>
              <a:rPr lang="en-US" sz="1350" dirty="0">
                <a:latin typeface="Sora Light" pitchFamily="34" charset="0"/>
                <a:ea typeface="Sora Light" pitchFamily="34" charset="-122"/>
                <a:cs typeface="Sora Light" pitchFamily="34" charset="-120"/>
              </a:rPr>
              <a:t>Implement the solution in production and monitor its ongoing performance</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578054"/>
            <a:ext cx="11678007" cy="712708"/>
          </a:xfrm>
          <a:prstGeom prst="rect">
            <a:avLst/>
          </a:prstGeom>
          <a:noFill/>
          <a:ln/>
        </p:spPr>
        <p:txBody>
          <a:bodyPr wrap="none" lIns="0" tIns="0" rIns="0" bIns="0" rtlCol="0" anchor="t"/>
          <a:lstStyle/>
          <a:p>
            <a:pPr marL="0" indent="0" algn="l">
              <a:lnSpc>
                <a:spcPts val="5600"/>
              </a:lnSpc>
              <a:buNone/>
            </a:pPr>
            <a:r>
              <a:rPr lang="en-US" sz="4450" dirty="0">
                <a:latin typeface="Alexandria Semi Bold" pitchFamily="34" charset="0"/>
                <a:ea typeface="Alexandria Semi Bold" pitchFamily="34" charset="-122"/>
                <a:cs typeface="Alexandria Semi Bold" pitchFamily="34" charset="-120"/>
              </a:rPr>
              <a:t>Real-World Applications of Data Science</a:t>
            </a:r>
            <a:endParaRPr lang="en-US" sz="4450" dirty="0"/>
          </a:p>
        </p:txBody>
      </p:sp>
      <p:pic>
        <p:nvPicPr>
          <p:cNvPr id="3" name="Image 0" descr="preencoded.png"/>
          <p:cNvPicPr>
            <a:picLocks noChangeAspect="1"/>
          </p:cNvPicPr>
          <p:nvPr/>
        </p:nvPicPr>
        <p:blipFill>
          <a:blip r:embed="rId3"/>
          <a:stretch>
            <a:fillRect/>
          </a:stretch>
        </p:blipFill>
        <p:spPr>
          <a:xfrm>
            <a:off x="758309" y="2724031"/>
            <a:ext cx="1783675" cy="1783675"/>
          </a:xfrm>
          <a:prstGeom prst="rect">
            <a:avLst/>
          </a:prstGeom>
        </p:spPr>
      </p:pic>
      <p:sp>
        <p:nvSpPr>
          <p:cNvPr id="4" name="Text 1"/>
          <p:cNvSpPr/>
          <p:nvPr/>
        </p:nvSpPr>
        <p:spPr>
          <a:xfrm>
            <a:off x="758309" y="4778454"/>
            <a:ext cx="2850713" cy="356235"/>
          </a:xfrm>
          <a:prstGeom prst="rect">
            <a:avLst/>
          </a:prstGeom>
          <a:noFill/>
          <a:ln/>
        </p:spPr>
        <p:txBody>
          <a:bodyPr wrap="none" lIns="0" tIns="0" rIns="0" bIns="0" rtlCol="0" anchor="t"/>
          <a:lstStyle/>
          <a:p>
            <a:pPr marL="0" indent="0" algn="l">
              <a:lnSpc>
                <a:spcPts val="2800"/>
              </a:lnSpc>
              <a:buNone/>
            </a:pPr>
            <a:r>
              <a:rPr lang="en-US" sz="2200" dirty="0">
                <a:latin typeface="Alexandria Semi Bold" pitchFamily="34" charset="0"/>
                <a:ea typeface="Alexandria Semi Bold" pitchFamily="34" charset="-122"/>
                <a:cs typeface="Alexandria Semi Bold" pitchFamily="34" charset="-120"/>
              </a:rPr>
              <a:t>Healthcare</a:t>
            </a:r>
            <a:endParaRPr lang="en-US" sz="2200" dirty="0"/>
          </a:p>
        </p:txBody>
      </p:sp>
      <p:sp>
        <p:nvSpPr>
          <p:cNvPr id="5" name="Text 2"/>
          <p:cNvSpPr/>
          <p:nvPr/>
        </p:nvSpPr>
        <p:spPr>
          <a:xfrm>
            <a:off x="758309" y="5264587"/>
            <a:ext cx="3075384" cy="138684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Disease prediction, drug discovery, personalized treatment plans, and medical imaging analysis</a:t>
            </a:r>
            <a:endParaRPr lang="en-US" sz="1700" dirty="0"/>
          </a:p>
        </p:txBody>
      </p:sp>
      <p:pic>
        <p:nvPicPr>
          <p:cNvPr id="6" name="Image 1" descr="preencoded.png"/>
          <p:cNvPicPr>
            <a:picLocks noChangeAspect="1"/>
          </p:cNvPicPr>
          <p:nvPr/>
        </p:nvPicPr>
        <p:blipFill>
          <a:blip r:embed="rId4"/>
          <a:stretch>
            <a:fillRect/>
          </a:stretch>
        </p:blipFill>
        <p:spPr>
          <a:xfrm>
            <a:off x="4104442" y="2724031"/>
            <a:ext cx="1783675" cy="1783675"/>
          </a:xfrm>
          <a:prstGeom prst="rect">
            <a:avLst/>
          </a:prstGeom>
        </p:spPr>
      </p:pic>
      <p:sp>
        <p:nvSpPr>
          <p:cNvPr id="7" name="Text 3"/>
          <p:cNvSpPr/>
          <p:nvPr/>
        </p:nvSpPr>
        <p:spPr>
          <a:xfrm>
            <a:off x="4104442" y="4778454"/>
            <a:ext cx="2850713" cy="356235"/>
          </a:xfrm>
          <a:prstGeom prst="rect">
            <a:avLst/>
          </a:prstGeom>
          <a:noFill/>
          <a:ln/>
        </p:spPr>
        <p:txBody>
          <a:bodyPr wrap="none" lIns="0" tIns="0" rIns="0" bIns="0" rtlCol="0" anchor="t"/>
          <a:lstStyle/>
          <a:p>
            <a:pPr marL="0" indent="0" algn="l">
              <a:lnSpc>
                <a:spcPts val="2800"/>
              </a:lnSpc>
              <a:buNone/>
            </a:pPr>
            <a:r>
              <a:rPr lang="en-US" sz="2200" dirty="0">
                <a:latin typeface="Alexandria Semi Bold" pitchFamily="34" charset="0"/>
                <a:ea typeface="Alexandria Semi Bold" pitchFamily="34" charset="-122"/>
                <a:cs typeface="Alexandria Semi Bold" pitchFamily="34" charset="-120"/>
              </a:rPr>
              <a:t>Finance</a:t>
            </a:r>
            <a:endParaRPr lang="en-US" sz="2200" dirty="0"/>
          </a:p>
        </p:txBody>
      </p:sp>
      <p:sp>
        <p:nvSpPr>
          <p:cNvPr id="8" name="Text 4"/>
          <p:cNvSpPr/>
          <p:nvPr/>
        </p:nvSpPr>
        <p:spPr>
          <a:xfrm>
            <a:off x="4104442" y="5264587"/>
            <a:ext cx="3075384" cy="138684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Fraud detection, risk assessment, algorithmic trading, and credit scoring systems</a:t>
            </a:r>
            <a:endParaRPr lang="en-US" sz="1700" dirty="0"/>
          </a:p>
        </p:txBody>
      </p:sp>
      <p:pic>
        <p:nvPicPr>
          <p:cNvPr id="9" name="Image 2" descr="preencoded.png"/>
          <p:cNvPicPr>
            <a:picLocks noChangeAspect="1"/>
          </p:cNvPicPr>
          <p:nvPr/>
        </p:nvPicPr>
        <p:blipFill>
          <a:blip r:embed="rId5"/>
          <a:stretch>
            <a:fillRect/>
          </a:stretch>
        </p:blipFill>
        <p:spPr>
          <a:xfrm>
            <a:off x="7450574" y="2724031"/>
            <a:ext cx="1783675" cy="1783675"/>
          </a:xfrm>
          <a:prstGeom prst="rect">
            <a:avLst/>
          </a:prstGeom>
        </p:spPr>
      </p:pic>
      <p:sp>
        <p:nvSpPr>
          <p:cNvPr id="10" name="Text 5"/>
          <p:cNvSpPr/>
          <p:nvPr/>
        </p:nvSpPr>
        <p:spPr>
          <a:xfrm>
            <a:off x="7450574" y="4778454"/>
            <a:ext cx="2850713" cy="356235"/>
          </a:xfrm>
          <a:prstGeom prst="rect">
            <a:avLst/>
          </a:prstGeom>
          <a:noFill/>
          <a:ln/>
        </p:spPr>
        <p:txBody>
          <a:bodyPr wrap="none" lIns="0" tIns="0" rIns="0" bIns="0" rtlCol="0" anchor="t"/>
          <a:lstStyle/>
          <a:p>
            <a:pPr marL="0" indent="0" algn="l">
              <a:lnSpc>
                <a:spcPts val="2800"/>
              </a:lnSpc>
              <a:buNone/>
            </a:pPr>
            <a:r>
              <a:rPr lang="en-US" sz="2200" dirty="0">
                <a:latin typeface="Alexandria Semi Bold" pitchFamily="34" charset="0"/>
                <a:ea typeface="Alexandria Semi Bold" pitchFamily="34" charset="-122"/>
                <a:cs typeface="Alexandria Semi Bold" pitchFamily="34" charset="-120"/>
              </a:rPr>
              <a:t>E-Commerce</a:t>
            </a:r>
            <a:endParaRPr lang="en-US" sz="2200" dirty="0"/>
          </a:p>
        </p:txBody>
      </p:sp>
      <p:sp>
        <p:nvSpPr>
          <p:cNvPr id="11" name="Text 6"/>
          <p:cNvSpPr/>
          <p:nvPr/>
        </p:nvSpPr>
        <p:spPr>
          <a:xfrm>
            <a:off x="7450574" y="5264587"/>
            <a:ext cx="3075384" cy="138684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Product recommendations, dynamic pricing, customer segmentation, and inventory optimization</a:t>
            </a:r>
            <a:endParaRPr lang="en-US" sz="1700" dirty="0"/>
          </a:p>
        </p:txBody>
      </p:sp>
      <p:pic>
        <p:nvPicPr>
          <p:cNvPr id="12" name="Image 3" descr="preencoded.png"/>
          <p:cNvPicPr>
            <a:picLocks noChangeAspect="1"/>
          </p:cNvPicPr>
          <p:nvPr/>
        </p:nvPicPr>
        <p:blipFill>
          <a:blip r:embed="rId6"/>
          <a:stretch>
            <a:fillRect/>
          </a:stretch>
        </p:blipFill>
        <p:spPr>
          <a:xfrm>
            <a:off x="10796707" y="2724031"/>
            <a:ext cx="1783675" cy="1783675"/>
          </a:xfrm>
          <a:prstGeom prst="rect">
            <a:avLst/>
          </a:prstGeom>
        </p:spPr>
      </p:pic>
      <p:sp>
        <p:nvSpPr>
          <p:cNvPr id="13" name="Text 7"/>
          <p:cNvSpPr/>
          <p:nvPr/>
        </p:nvSpPr>
        <p:spPr>
          <a:xfrm>
            <a:off x="10796707" y="4778454"/>
            <a:ext cx="2850713" cy="356235"/>
          </a:xfrm>
          <a:prstGeom prst="rect">
            <a:avLst/>
          </a:prstGeom>
          <a:noFill/>
          <a:ln/>
        </p:spPr>
        <p:txBody>
          <a:bodyPr wrap="none" lIns="0" tIns="0" rIns="0" bIns="0" rtlCol="0" anchor="t"/>
          <a:lstStyle/>
          <a:p>
            <a:pPr marL="0" indent="0" algn="l">
              <a:lnSpc>
                <a:spcPts val="2800"/>
              </a:lnSpc>
              <a:buNone/>
            </a:pPr>
            <a:r>
              <a:rPr lang="en-US" sz="2200" dirty="0">
                <a:latin typeface="Alexandria Semi Bold" pitchFamily="34" charset="0"/>
                <a:ea typeface="Alexandria Semi Bold" pitchFamily="34" charset="-122"/>
                <a:cs typeface="Alexandria Semi Bold" pitchFamily="34" charset="-120"/>
              </a:rPr>
              <a:t>Smart Cities</a:t>
            </a:r>
            <a:endParaRPr lang="en-US" sz="2200" dirty="0"/>
          </a:p>
        </p:txBody>
      </p:sp>
      <p:sp>
        <p:nvSpPr>
          <p:cNvPr id="14" name="Text 8"/>
          <p:cNvSpPr/>
          <p:nvPr/>
        </p:nvSpPr>
        <p:spPr>
          <a:xfrm>
            <a:off x="10796707" y="5264587"/>
            <a:ext cx="3075384" cy="138684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Traffic optimization, energy management, public safety monitoring, and urban planning</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58309" y="1176933"/>
            <a:ext cx="1944886" cy="407075"/>
          </a:xfrm>
          <a:prstGeom prst="roundRect">
            <a:avLst>
              <a:gd name="adj" fmla="val 17883"/>
            </a:avLst>
          </a:prstGeom>
          <a:solidFill>
            <a:srgbClr val="D5DCF6"/>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206" y="1293852"/>
            <a:ext cx="173236" cy="173236"/>
          </a:xfrm>
          <a:prstGeom prst="rect">
            <a:avLst/>
          </a:prstGeom>
        </p:spPr>
      </p:pic>
      <p:sp>
        <p:nvSpPr>
          <p:cNvPr id="4" name="Text 1"/>
          <p:cNvSpPr/>
          <p:nvPr/>
        </p:nvSpPr>
        <p:spPr>
          <a:xfrm>
            <a:off x="1148001" y="1241822"/>
            <a:ext cx="1425297" cy="277297"/>
          </a:xfrm>
          <a:prstGeom prst="rect">
            <a:avLst/>
          </a:prstGeom>
          <a:noFill/>
          <a:ln/>
        </p:spPr>
        <p:txBody>
          <a:bodyPr wrap="none" lIns="0" tIns="0" rIns="0" bIns="0" rtlCol="0" anchor="t"/>
          <a:lstStyle/>
          <a:p>
            <a:pPr marL="0" indent="0" algn="l">
              <a:lnSpc>
                <a:spcPts val="2150"/>
              </a:lnSpc>
              <a:buNone/>
            </a:pPr>
            <a:r>
              <a:rPr lang="en-US" sz="1350" dirty="0">
                <a:solidFill>
                  <a:schemeClr val="bg1"/>
                </a:solidFill>
                <a:latin typeface="Sora Light" pitchFamily="34" charset="0"/>
                <a:ea typeface="Sora Light" pitchFamily="34" charset="-122"/>
                <a:cs typeface="Sora Light" pitchFamily="34" charset="-120"/>
              </a:rPr>
              <a:t>PROGRAMMING</a:t>
            </a:r>
            <a:endParaRPr lang="en-US" sz="1350" dirty="0">
              <a:solidFill>
                <a:schemeClr val="bg1"/>
              </a:solidFill>
            </a:endParaRPr>
          </a:p>
        </p:txBody>
      </p:sp>
      <p:sp>
        <p:nvSpPr>
          <p:cNvPr id="5" name="Text 2"/>
          <p:cNvSpPr/>
          <p:nvPr/>
        </p:nvSpPr>
        <p:spPr>
          <a:xfrm>
            <a:off x="758309" y="1670566"/>
            <a:ext cx="8877181" cy="712708"/>
          </a:xfrm>
          <a:prstGeom prst="rect">
            <a:avLst/>
          </a:prstGeom>
          <a:noFill/>
          <a:ln/>
        </p:spPr>
        <p:txBody>
          <a:bodyPr wrap="none" lIns="0" tIns="0" rIns="0" bIns="0" rtlCol="0" anchor="t"/>
          <a:lstStyle/>
          <a:p>
            <a:pPr marL="0" indent="0" algn="l">
              <a:lnSpc>
                <a:spcPts val="5600"/>
              </a:lnSpc>
              <a:buNone/>
            </a:pPr>
            <a:r>
              <a:rPr lang="en-US" sz="4450" dirty="0">
                <a:latin typeface="Alexandria Semi Bold" pitchFamily="34" charset="0"/>
                <a:ea typeface="Alexandria Semi Bold" pitchFamily="34" charset="-122"/>
                <a:cs typeface="Alexandria Semi Bold" pitchFamily="34" charset="-120"/>
              </a:rPr>
              <a:t>What is Python Programming?</a:t>
            </a:r>
            <a:endParaRPr lang="en-US" sz="4450" dirty="0"/>
          </a:p>
        </p:txBody>
      </p:sp>
      <p:sp>
        <p:nvSpPr>
          <p:cNvPr id="6" name="Text 3"/>
          <p:cNvSpPr/>
          <p:nvPr/>
        </p:nvSpPr>
        <p:spPr>
          <a:xfrm>
            <a:off x="758309" y="2903101"/>
            <a:ext cx="8338899" cy="138684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Python is a high-level, interpreted programming language known for its simplicity and readability. Created by Guido van Rossum in 1991, Python emphasizes code readability with its use of significant indentation and clean syntax.</a:t>
            </a:r>
            <a:endParaRPr lang="en-US" sz="1700" dirty="0"/>
          </a:p>
        </p:txBody>
      </p:sp>
      <p:sp>
        <p:nvSpPr>
          <p:cNvPr id="7" name="Text 4"/>
          <p:cNvSpPr/>
          <p:nvPr/>
        </p:nvSpPr>
        <p:spPr>
          <a:xfrm>
            <a:off x="758309" y="4484846"/>
            <a:ext cx="8338899" cy="1386840"/>
          </a:xfrm>
          <a:prstGeom prst="rect">
            <a:avLst/>
          </a:prstGeom>
          <a:noFill/>
          <a:ln/>
        </p:spPr>
        <p:txBody>
          <a:bodyPr wrap="square" lIns="0" tIns="0" rIns="0" bIns="0" rtlCol="0" anchor="t"/>
          <a:lstStyle/>
          <a:p>
            <a:pPr marL="0" indent="0" algn="l">
              <a:lnSpc>
                <a:spcPts val="2700"/>
              </a:lnSpc>
              <a:buNone/>
            </a:pPr>
            <a:r>
              <a:rPr lang="en-US" sz="1700" dirty="0">
                <a:latin typeface="Sora Light" pitchFamily="34" charset="0"/>
                <a:ea typeface="Sora Light" pitchFamily="34" charset="-122"/>
                <a:cs typeface="Sora Light" pitchFamily="34" charset="-120"/>
              </a:rPr>
              <a:t>Python supports multiple programming paradigms including procedural, object-oriented, and functional programming. Its versatility makes it ideal for beginners while remaining powerful enough for complex applications in data science, web development, and automation.</a:t>
            </a:r>
            <a:endParaRPr lang="en-US" sz="1700" dirty="0"/>
          </a:p>
        </p:txBody>
      </p:sp>
      <p:sp>
        <p:nvSpPr>
          <p:cNvPr id="8" name="Text 5"/>
          <p:cNvSpPr/>
          <p:nvPr/>
        </p:nvSpPr>
        <p:spPr>
          <a:xfrm>
            <a:off x="1083231" y="5812261"/>
            <a:ext cx="8013978" cy="693420"/>
          </a:xfrm>
          <a:prstGeom prst="rect">
            <a:avLst/>
          </a:prstGeom>
          <a:noFill/>
          <a:ln/>
        </p:spPr>
        <p:txBody>
          <a:bodyPr wrap="square" lIns="0" tIns="0" rIns="0" bIns="0" rtlCol="0" anchor="t"/>
          <a:lstStyle/>
          <a:p>
            <a:pPr marL="0" indent="0" algn="l">
              <a:lnSpc>
                <a:spcPts val="2700"/>
              </a:lnSpc>
              <a:buNone/>
            </a:pPr>
            <a:r>
              <a:rPr lang="en-US" sz="1700" i="1" dirty="0">
                <a:latin typeface="Sora Light" pitchFamily="34" charset="0"/>
                <a:ea typeface="Sora Light" pitchFamily="34" charset="-122"/>
                <a:cs typeface="Sora Light" pitchFamily="34" charset="-120"/>
              </a:rPr>
              <a:t>"Python is an easy to learn, powerful programming language with efficient high-level data structures."</a:t>
            </a:r>
            <a:endParaRPr lang="en-US" sz="1700" dirty="0"/>
          </a:p>
        </p:txBody>
      </p:sp>
      <p:sp>
        <p:nvSpPr>
          <p:cNvPr id="9" name="Shape 6"/>
          <p:cNvSpPr/>
          <p:nvPr/>
        </p:nvSpPr>
        <p:spPr>
          <a:xfrm>
            <a:off x="758309" y="5812261"/>
            <a:ext cx="30480" cy="693420"/>
          </a:xfrm>
          <a:prstGeom prst="rect">
            <a:avLst/>
          </a:prstGeom>
          <a:solidFill>
            <a:srgbClr val="1A2D7A"/>
          </a:solidFill>
          <a:ln/>
        </p:spPr>
      </p:sp>
      <p:sp>
        <p:nvSpPr>
          <p:cNvPr id="10" name="Shape 7"/>
          <p:cNvSpPr/>
          <p:nvPr/>
        </p:nvSpPr>
        <p:spPr>
          <a:xfrm>
            <a:off x="9477375" y="2708196"/>
            <a:ext cx="4558308" cy="4344353"/>
          </a:xfrm>
          <a:prstGeom prst="roundRect">
            <a:avLst>
              <a:gd name="adj" fmla="val 3591"/>
            </a:avLst>
          </a:prstGeom>
          <a:solidFill>
            <a:srgbClr val="1A2D7A"/>
          </a:solidFill>
          <a:ln/>
        </p:spPr>
      </p:sp>
      <p:sp>
        <p:nvSpPr>
          <p:cNvPr id="11" name="Text 8"/>
          <p:cNvSpPr/>
          <p:nvPr/>
        </p:nvSpPr>
        <p:spPr>
          <a:xfrm>
            <a:off x="9693950" y="2924770"/>
            <a:ext cx="4125158" cy="712470"/>
          </a:xfrm>
          <a:prstGeom prst="rect">
            <a:avLst/>
          </a:prstGeom>
          <a:noFill/>
          <a:ln/>
        </p:spPr>
        <p:txBody>
          <a:bodyPr wrap="square" lIns="0" tIns="0" rIns="0" bIns="0" rtlCol="0" anchor="t"/>
          <a:lstStyle/>
          <a:p>
            <a:pPr marL="0" indent="0" algn="l">
              <a:lnSpc>
                <a:spcPts val="2800"/>
              </a:lnSpc>
              <a:buNone/>
            </a:pPr>
            <a:r>
              <a:rPr lang="en-US" sz="2200" dirty="0">
                <a:latin typeface="Alexandria Semi Bold" pitchFamily="34" charset="0"/>
                <a:ea typeface="Alexandria Semi Bold" pitchFamily="34" charset="-122"/>
                <a:cs typeface="Alexandria Semi Bold" pitchFamily="34" charset="-120"/>
              </a:rPr>
              <a:t>Why Python for Data Science?</a:t>
            </a:r>
            <a:endParaRPr lang="en-US" sz="2200" dirty="0"/>
          </a:p>
        </p:txBody>
      </p:sp>
      <p:sp>
        <p:nvSpPr>
          <p:cNvPr id="12" name="Text 9"/>
          <p:cNvSpPr/>
          <p:nvPr/>
        </p:nvSpPr>
        <p:spPr>
          <a:xfrm>
            <a:off x="9693950" y="3853815"/>
            <a:ext cx="4125158" cy="1733299"/>
          </a:xfrm>
          <a:prstGeom prst="rect">
            <a:avLst/>
          </a:prstGeom>
          <a:noFill/>
          <a:ln/>
        </p:spPr>
        <p:txBody>
          <a:bodyPr wrap="square" lIns="0" tIns="0" rIns="0" bIns="0" rtlCol="0" anchor="t"/>
          <a:lstStyle/>
          <a:p>
            <a:pPr marL="342900" indent="-342900" algn="l">
              <a:lnSpc>
                <a:spcPts val="2700"/>
              </a:lnSpc>
              <a:buSzPct val="100000"/>
              <a:buChar char="•"/>
            </a:pPr>
            <a:r>
              <a:rPr lang="en-US" sz="1700" dirty="0">
                <a:latin typeface="Sora Light" pitchFamily="34" charset="0"/>
                <a:ea typeface="Sora Light" pitchFamily="34" charset="-122"/>
                <a:cs typeface="Sora Light" pitchFamily="34" charset="-120"/>
              </a:rPr>
              <a:t>Simple, readable syntax</a:t>
            </a:r>
            <a:endParaRPr lang="en-US" sz="1700" dirty="0"/>
          </a:p>
          <a:p>
            <a:pPr marL="342900" indent="-342900" algn="l">
              <a:lnSpc>
                <a:spcPts val="2700"/>
              </a:lnSpc>
              <a:buSzPct val="100000"/>
              <a:buChar char="•"/>
            </a:pPr>
            <a:r>
              <a:rPr lang="en-US" sz="1700" dirty="0">
                <a:latin typeface="Sora Light" pitchFamily="34" charset="0"/>
                <a:ea typeface="Sora Light" pitchFamily="34" charset="-122"/>
                <a:cs typeface="Sora Light" pitchFamily="34" charset="-120"/>
              </a:rPr>
              <a:t>Extensive library ecosystem</a:t>
            </a:r>
            <a:endParaRPr lang="en-US" sz="1700" dirty="0"/>
          </a:p>
          <a:p>
            <a:pPr marL="342900" indent="-342900" algn="l">
              <a:lnSpc>
                <a:spcPts val="2700"/>
              </a:lnSpc>
              <a:buSzPct val="100000"/>
              <a:buChar char="•"/>
            </a:pPr>
            <a:r>
              <a:rPr lang="en-US" sz="1700" dirty="0">
                <a:latin typeface="Sora Light" pitchFamily="34" charset="0"/>
                <a:ea typeface="Sora Light" pitchFamily="34" charset="-122"/>
                <a:cs typeface="Sora Light" pitchFamily="34" charset="-120"/>
              </a:rPr>
              <a:t>Strong community support</a:t>
            </a:r>
            <a:endParaRPr lang="en-US" sz="1700" dirty="0"/>
          </a:p>
          <a:p>
            <a:pPr marL="342900" indent="-342900" algn="l">
              <a:lnSpc>
                <a:spcPts val="2700"/>
              </a:lnSpc>
              <a:buSzPct val="100000"/>
              <a:buChar char="•"/>
            </a:pPr>
            <a:r>
              <a:rPr lang="en-US" sz="1700" dirty="0">
                <a:latin typeface="Sora Light" pitchFamily="34" charset="0"/>
                <a:ea typeface="Sora Light" pitchFamily="34" charset="-122"/>
                <a:cs typeface="Sora Light" pitchFamily="34" charset="-120"/>
              </a:rPr>
              <a:t>Cross-platform compatibility</a:t>
            </a:r>
            <a:endParaRPr lang="en-US" sz="1700" dirty="0"/>
          </a:p>
          <a:p>
            <a:pPr marL="342900" indent="-342900" algn="l">
              <a:lnSpc>
                <a:spcPts val="2700"/>
              </a:lnSpc>
              <a:buSzPct val="100000"/>
              <a:buChar char="•"/>
            </a:pPr>
            <a:r>
              <a:rPr lang="en-US" sz="1700" dirty="0">
                <a:latin typeface="Sora Light" pitchFamily="34" charset="0"/>
                <a:ea typeface="Sora Light" pitchFamily="34" charset="-122"/>
                <a:cs typeface="Sora Light" pitchFamily="34" charset="-120"/>
              </a:rPr>
              <a:t>Rapid prototyping capabilities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841653"/>
            <a:ext cx="11740039" cy="712708"/>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Python: Features, Advantages &amp; Libraries</a:t>
            </a:r>
            <a:endParaRPr lang="en-US" sz="4450" dirty="0"/>
          </a:p>
        </p:txBody>
      </p:sp>
      <p:sp>
        <p:nvSpPr>
          <p:cNvPr id="3" name="Shape 1"/>
          <p:cNvSpPr/>
          <p:nvPr/>
        </p:nvSpPr>
        <p:spPr>
          <a:xfrm>
            <a:off x="758309" y="1987629"/>
            <a:ext cx="4226838" cy="5400199"/>
          </a:xfrm>
          <a:prstGeom prst="roundRect">
            <a:avLst>
              <a:gd name="adj" fmla="val 2153"/>
            </a:avLst>
          </a:prstGeom>
          <a:solidFill>
            <a:srgbClr val="FFFAFA"/>
          </a:solidFill>
          <a:ln w="30480">
            <a:solidFill>
              <a:srgbClr val="BBC2DC"/>
            </a:solidFill>
            <a:prstDash val="solid"/>
          </a:ln>
        </p:spPr>
      </p:sp>
      <p:sp>
        <p:nvSpPr>
          <p:cNvPr id="4" name="Shape 2"/>
          <p:cNvSpPr/>
          <p:nvPr/>
        </p:nvSpPr>
        <p:spPr>
          <a:xfrm>
            <a:off x="788789" y="2018109"/>
            <a:ext cx="4165878" cy="649962"/>
          </a:xfrm>
          <a:prstGeom prst="roundRect">
            <a:avLst>
              <a:gd name="adj" fmla="val 8373"/>
            </a:avLst>
          </a:prstGeom>
          <a:solidFill>
            <a:srgbClr val="D5DCF6"/>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9267" y="2176701"/>
            <a:ext cx="324922" cy="324922"/>
          </a:xfrm>
          <a:prstGeom prst="rect">
            <a:avLst/>
          </a:prstGeom>
        </p:spPr>
      </p:pic>
      <p:sp>
        <p:nvSpPr>
          <p:cNvPr id="6" name="Text 3"/>
          <p:cNvSpPr/>
          <p:nvPr/>
        </p:nvSpPr>
        <p:spPr>
          <a:xfrm>
            <a:off x="1005364" y="288464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Key Features</a:t>
            </a:r>
            <a:endParaRPr lang="en-US" sz="2200" dirty="0"/>
          </a:p>
        </p:txBody>
      </p:sp>
      <p:sp>
        <p:nvSpPr>
          <p:cNvPr id="7" name="Text 4"/>
          <p:cNvSpPr/>
          <p:nvPr/>
        </p:nvSpPr>
        <p:spPr>
          <a:xfrm>
            <a:off x="1005364" y="3370778"/>
            <a:ext cx="3732728" cy="2773278"/>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Easy to learn and read with English-like syntax</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Interpreted language with dynamic typing</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Object-oriented and supports multiple paradigms</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Automatic memory management</a:t>
            </a:r>
            <a:endParaRPr lang="en-US" sz="1700" dirty="0"/>
          </a:p>
        </p:txBody>
      </p:sp>
      <p:sp>
        <p:nvSpPr>
          <p:cNvPr id="8" name="Shape 5"/>
          <p:cNvSpPr/>
          <p:nvPr/>
        </p:nvSpPr>
        <p:spPr>
          <a:xfrm>
            <a:off x="5201722" y="1987629"/>
            <a:ext cx="4226838" cy="5400199"/>
          </a:xfrm>
          <a:prstGeom prst="roundRect">
            <a:avLst>
              <a:gd name="adj" fmla="val 2153"/>
            </a:avLst>
          </a:prstGeom>
          <a:solidFill>
            <a:srgbClr val="FFFAFA"/>
          </a:solidFill>
          <a:ln w="30480">
            <a:solidFill>
              <a:srgbClr val="BBC2DC"/>
            </a:solidFill>
            <a:prstDash val="solid"/>
          </a:ln>
        </p:spPr>
      </p:sp>
      <p:sp>
        <p:nvSpPr>
          <p:cNvPr id="9" name="Shape 6"/>
          <p:cNvSpPr/>
          <p:nvPr/>
        </p:nvSpPr>
        <p:spPr>
          <a:xfrm>
            <a:off x="5232202" y="2018109"/>
            <a:ext cx="4165878" cy="649962"/>
          </a:xfrm>
          <a:prstGeom prst="roundRect">
            <a:avLst>
              <a:gd name="adj" fmla="val 8373"/>
            </a:avLst>
          </a:prstGeom>
          <a:solidFill>
            <a:srgbClr val="D5DCF6"/>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2680" y="2176701"/>
            <a:ext cx="324922" cy="324922"/>
          </a:xfrm>
          <a:prstGeom prst="rect">
            <a:avLst/>
          </a:prstGeom>
        </p:spPr>
      </p:pic>
      <p:sp>
        <p:nvSpPr>
          <p:cNvPr id="11" name="Text 7"/>
          <p:cNvSpPr/>
          <p:nvPr/>
        </p:nvSpPr>
        <p:spPr>
          <a:xfrm>
            <a:off x="5448776" y="288464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Core Advantages</a:t>
            </a:r>
            <a:endParaRPr lang="en-US" sz="2200" dirty="0"/>
          </a:p>
        </p:txBody>
      </p:sp>
      <p:sp>
        <p:nvSpPr>
          <p:cNvPr id="12" name="Text 8"/>
          <p:cNvSpPr/>
          <p:nvPr/>
        </p:nvSpPr>
        <p:spPr>
          <a:xfrm>
            <a:off x="5448776" y="3370778"/>
            <a:ext cx="3732728" cy="2426618"/>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Massive community and documentation</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Free and open-source</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Platform independent (Windows, Mac, Linux)</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Integrates easily with other languages</a:t>
            </a:r>
            <a:endParaRPr lang="en-US" sz="1700" dirty="0"/>
          </a:p>
        </p:txBody>
      </p:sp>
      <p:sp>
        <p:nvSpPr>
          <p:cNvPr id="13" name="Shape 9"/>
          <p:cNvSpPr/>
          <p:nvPr/>
        </p:nvSpPr>
        <p:spPr>
          <a:xfrm>
            <a:off x="9645134" y="1987629"/>
            <a:ext cx="4226957" cy="5400199"/>
          </a:xfrm>
          <a:prstGeom prst="roundRect">
            <a:avLst>
              <a:gd name="adj" fmla="val 2153"/>
            </a:avLst>
          </a:prstGeom>
          <a:solidFill>
            <a:srgbClr val="FFFAFA"/>
          </a:solidFill>
          <a:ln w="30480">
            <a:solidFill>
              <a:srgbClr val="BBC2DC"/>
            </a:solidFill>
            <a:prstDash val="solid"/>
          </a:ln>
        </p:spPr>
      </p:sp>
      <p:sp>
        <p:nvSpPr>
          <p:cNvPr id="14" name="Shape 10"/>
          <p:cNvSpPr/>
          <p:nvPr/>
        </p:nvSpPr>
        <p:spPr>
          <a:xfrm>
            <a:off x="9675614" y="2018109"/>
            <a:ext cx="4165997" cy="649962"/>
          </a:xfrm>
          <a:prstGeom prst="roundRect">
            <a:avLst>
              <a:gd name="adj" fmla="val 8373"/>
            </a:avLst>
          </a:prstGeom>
          <a:solidFill>
            <a:srgbClr val="D5DCF6"/>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96092" y="2176701"/>
            <a:ext cx="324922" cy="324922"/>
          </a:xfrm>
          <a:prstGeom prst="rect">
            <a:avLst/>
          </a:prstGeom>
        </p:spPr>
      </p:pic>
      <p:sp>
        <p:nvSpPr>
          <p:cNvPr id="16" name="Text 11"/>
          <p:cNvSpPr/>
          <p:nvPr/>
        </p:nvSpPr>
        <p:spPr>
          <a:xfrm>
            <a:off x="9892189" y="288464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Essential Libraries</a:t>
            </a:r>
            <a:endParaRPr lang="en-US" sz="2200" dirty="0"/>
          </a:p>
        </p:txBody>
      </p:sp>
      <p:sp>
        <p:nvSpPr>
          <p:cNvPr id="17" name="Text 12"/>
          <p:cNvSpPr/>
          <p:nvPr/>
        </p:nvSpPr>
        <p:spPr>
          <a:xfrm>
            <a:off x="9892189" y="3370778"/>
            <a:ext cx="3732848" cy="3466597"/>
          </a:xfrm>
          <a:prstGeom prst="rect">
            <a:avLst/>
          </a:prstGeom>
          <a:noFill/>
          <a:ln/>
        </p:spPr>
        <p:txBody>
          <a:bodyPr wrap="square" lIns="0" tIns="0" rIns="0" bIns="0" rtlCol="0" anchor="t"/>
          <a:lstStyle/>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NumPy:</a:t>
            </a:r>
            <a:r>
              <a:rPr lang="en-US" sz="1700" dirty="0">
                <a:solidFill>
                  <a:srgbClr val="3B3535"/>
                </a:solidFill>
                <a:latin typeface="Sora Light" pitchFamily="34" charset="0"/>
                <a:ea typeface="Sora Light" pitchFamily="34" charset="-122"/>
                <a:cs typeface="Sora Light" pitchFamily="34" charset="-120"/>
              </a:rPr>
              <a:t> Numerical computing and arrays</a:t>
            </a:r>
            <a:endParaRPr lang="en-US" sz="1700" dirty="0"/>
          </a:p>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Pandas:</a:t>
            </a:r>
            <a:r>
              <a:rPr lang="en-US" sz="1700" dirty="0">
                <a:solidFill>
                  <a:srgbClr val="3B3535"/>
                </a:solidFill>
                <a:latin typeface="Sora Light" pitchFamily="34" charset="0"/>
                <a:ea typeface="Sora Light" pitchFamily="34" charset="-122"/>
                <a:cs typeface="Sora Light" pitchFamily="34" charset="-120"/>
              </a:rPr>
              <a:t> Data manipulation and analysis</a:t>
            </a:r>
            <a:endParaRPr lang="en-US" sz="1700" dirty="0"/>
          </a:p>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Scikit-learn:</a:t>
            </a:r>
            <a:r>
              <a:rPr lang="en-US" sz="1700" dirty="0">
                <a:solidFill>
                  <a:srgbClr val="3B3535"/>
                </a:solidFill>
                <a:latin typeface="Sora Light" pitchFamily="34" charset="0"/>
                <a:ea typeface="Sora Light" pitchFamily="34" charset="-122"/>
                <a:cs typeface="Sora Light" pitchFamily="34" charset="-120"/>
              </a:rPr>
              <a:t> Machine learning algorithms</a:t>
            </a:r>
            <a:endParaRPr lang="en-US" sz="1700" dirty="0"/>
          </a:p>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TensorFlow/PyTorch:</a:t>
            </a:r>
            <a:r>
              <a:rPr lang="en-US" sz="1700" dirty="0">
                <a:solidFill>
                  <a:srgbClr val="3B3535"/>
                </a:solidFill>
                <a:latin typeface="Sora Light" pitchFamily="34" charset="0"/>
                <a:ea typeface="Sora Light" pitchFamily="34" charset="-122"/>
                <a:cs typeface="Sora Light" pitchFamily="34" charset="-120"/>
              </a:rPr>
              <a:t> Deep learning frameworks</a:t>
            </a:r>
            <a:endParaRPr lang="en-US" sz="1700" dirty="0"/>
          </a:p>
          <a:p>
            <a:pPr marL="342900" indent="-342900" algn="l">
              <a:lnSpc>
                <a:spcPts val="2700"/>
              </a:lnSpc>
              <a:buSzPct val="100000"/>
              <a:buChar char="•"/>
            </a:pPr>
            <a:r>
              <a:rPr lang="en-US" sz="1700" b="1" dirty="0">
                <a:solidFill>
                  <a:srgbClr val="3B3535"/>
                </a:solidFill>
                <a:latin typeface="Sora Light" pitchFamily="34" charset="0"/>
                <a:ea typeface="Sora Light" pitchFamily="34" charset="-122"/>
                <a:cs typeface="Sora Light" pitchFamily="34" charset="-120"/>
              </a:rPr>
              <a:t>Matplotlib/Seaborn:</a:t>
            </a:r>
            <a:r>
              <a:rPr lang="en-US" sz="1700" dirty="0">
                <a:solidFill>
                  <a:srgbClr val="3B3535"/>
                </a:solidFill>
                <a:latin typeface="Sora Light" pitchFamily="34" charset="0"/>
                <a:ea typeface="Sora Light" pitchFamily="34" charset="-122"/>
                <a:cs typeface="Sora Light" pitchFamily="34" charset="-120"/>
              </a:rPr>
              <a:t> Data visualization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062276" y="1426607"/>
            <a:ext cx="6536888" cy="566380"/>
          </a:xfrm>
          <a:prstGeom prst="rect">
            <a:avLst/>
          </a:prstGeom>
          <a:noFill/>
          <a:ln/>
        </p:spPr>
        <p:txBody>
          <a:bodyPr wrap="none" lIns="0" tIns="0" rIns="0" bIns="0" rtlCol="0" anchor="t"/>
          <a:lstStyle/>
          <a:p>
            <a:pPr marL="0" indent="0" algn="l">
              <a:lnSpc>
                <a:spcPts val="4450"/>
              </a:lnSpc>
              <a:buNone/>
            </a:pPr>
            <a:r>
              <a:rPr lang="en-US" sz="3550" dirty="0">
                <a:latin typeface="Alexandria Semi Bold" pitchFamily="34" charset="0"/>
                <a:ea typeface="Alexandria Semi Bold" pitchFamily="34" charset="-122"/>
                <a:cs typeface="Alexandria Semi Bold" pitchFamily="34" charset="-120"/>
              </a:rPr>
              <a:t>Career Roles in Data Science</a:t>
            </a:r>
            <a:endParaRPr lang="en-US" sz="3550" dirty="0"/>
          </a:p>
        </p:txBody>
      </p:sp>
      <p:pic>
        <p:nvPicPr>
          <p:cNvPr id="3" name="Image 0" descr="preencoded.png"/>
          <p:cNvPicPr>
            <a:picLocks noChangeAspect="1"/>
          </p:cNvPicPr>
          <p:nvPr/>
        </p:nvPicPr>
        <p:blipFill>
          <a:blip r:embed="rId3"/>
          <a:stretch>
            <a:fillRect/>
          </a:stretch>
        </p:blipFill>
        <p:spPr>
          <a:xfrm>
            <a:off x="1062276" y="2266593"/>
            <a:ext cx="1079897" cy="1079897"/>
          </a:xfrm>
          <a:prstGeom prst="rect">
            <a:avLst/>
          </a:prstGeom>
        </p:spPr>
      </p:pic>
      <p:sp>
        <p:nvSpPr>
          <p:cNvPr id="4" name="Text 1"/>
          <p:cNvSpPr/>
          <p:nvPr/>
        </p:nvSpPr>
        <p:spPr>
          <a:xfrm>
            <a:off x="2313146" y="2266593"/>
            <a:ext cx="1747242" cy="283131"/>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Data Analyst</a:t>
            </a:r>
            <a:endParaRPr lang="en-US" sz="1750" dirty="0"/>
          </a:p>
        </p:txBody>
      </p:sp>
      <p:sp>
        <p:nvSpPr>
          <p:cNvPr id="5" name="Text 2"/>
          <p:cNvSpPr/>
          <p:nvPr/>
        </p:nvSpPr>
        <p:spPr>
          <a:xfrm>
            <a:off x="2313146" y="2631758"/>
            <a:ext cx="1747242" cy="1730216"/>
          </a:xfrm>
          <a:prstGeom prst="rect">
            <a:avLst/>
          </a:prstGeom>
          <a:noFill/>
          <a:ln/>
        </p:spPr>
        <p:txBody>
          <a:bodyPr wrap="square" lIns="0" tIns="0" rIns="0" bIns="0" rtlCol="0" anchor="t"/>
          <a:lstStyle/>
          <a:p>
            <a:pPr marL="0" indent="0" algn="l">
              <a:lnSpc>
                <a:spcPts val="1900"/>
              </a:lnSpc>
              <a:buNone/>
            </a:pPr>
            <a:r>
              <a:rPr lang="en-US" sz="1350" dirty="0">
                <a:latin typeface="Sora Light" pitchFamily="34" charset="0"/>
                <a:ea typeface="Sora Light" pitchFamily="34" charset="-122"/>
                <a:cs typeface="Sora Light" pitchFamily="34" charset="-120"/>
              </a:rPr>
              <a:t>Interprets data, creates reports, and provides actionable insights using statistical tools and visualization techniques</a:t>
            </a:r>
            <a:endParaRPr lang="en-US" sz="1350" dirty="0"/>
          </a:p>
        </p:txBody>
      </p:sp>
      <p:pic>
        <p:nvPicPr>
          <p:cNvPr id="6" name="Image 1" descr="preencoded.png"/>
          <p:cNvPicPr>
            <a:picLocks noChangeAspect="1"/>
          </p:cNvPicPr>
          <p:nvPr/>
        </p:nvPicPr>
        <p:blipFill>
          <a:blip r:embed="rId4"/>
          <a:stretch>
            <a:fillRect/>
          </a:stretch>
        </p:blipFill>
        <p:spPr>
          <a:xfrm>
            <a:off x="4231362" y="2266593"/>
            <a:ext cx="1079897" cy="1079897"/>
          </a:xfrm>
          <a:prstGeom prst="rect">
            <a:avLst/>
          </a:prstGeom>
        </p:spPr>
      </p:pic>
      <p:sp>
        <p:nvSpPr>
          <p:cNvPr id="7" name="Text 3"/>
          <p:cNvSpPr/>
          <p:nvPr/>
        </p:nvSpPr>
        <p:spPr>
          <a:xfrm>
            <a:off x="5482233" y="2266593"/>
            <a:ext cx="1747361" cy="283131"/>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Data Engineer</a:t>
            </a:r>
            <a:endParaRPr lang="en-US" sz="1750" dirty="0"/>
          </a:p>
        </p:txBody>
      </p:sp>
      <p:sp>
        <p:nvSpPr>
          <p:cNvPr id="8" name="Text 4"/>
          <p:cNvSpPr/>
          <p:nvPr/>
        </p:nvSpPr>
        <p:spPr>
          <a:xfrm>
            <a:off x="5482233" y="2631758"/>
            <a:ext cx="1747361" cy="1730216"/>
          </a:xfrm>
          <a:prstGeom prst="rect">
            <a:avLst/>
          </a:prstGeom>
          <a:noFill/>
          <a:ln/>
        </p:spPr>
        <p:txBody>
          <a:bodyPr wrap="square" lIns="0" tIns="0" rIns="0" bIns="0" rtlCol="0" anchor="t"/>
          <a:lstStyle/>
          <a:p>
            <a:pPr marL="0" indent="0" algn="l">
              <a:lnSpc>
                <a:spcPts val="1900"/>
              </a:lnSpc>
              <a:buNone/>
            </a:pPr>
            <a:r>
              <a:rPr lang="en-US" sz="1350" dirty="0">
                <a:latin typeface="Sora Light" pitchFamily="34" charset="0"/>
                <a:ea typeface="Sora Light" pitchFamily="34" charset="-122"/>
                <a:cs typeface="Sora Light" pitchFamily="34" charset="-120"/>
              </a:rPr>
              <a:t>Builds and maintains data pipelines, databases, and infrastructure for data processing and storage</a:t>
            </a:r>
            <a:endParaRPr lang="en-US" sz="1350" dirty="0"/>
          </a:p>
        </p:txBody>
      </p:sp>
      <p:pic>
        <p:nvPicPr>
          <p:cNvPr id="9" name="Image 2" descr="preencoded.png"/>
          <p:cNvPicPr>
            <a:picLocks noChangeAspect="1"/>
          </p:cNvPicPr>
          <p:nvPr/>
        </p:nvPicPr>
        <p:blipFill>
          <a:blip r:embed="rId5"/>
          <a:stretch>
            <a:fillRect/>
          </a:stretch>
        </p:blipFill>
        <p:spPr>
          <a:xfrm>
            <a:off x="7400568" y="2266593"/>
            <a:ext cx="1079897" cy="1079897"/>
          </a:xfrm>
          <a:prstGeom prst="rect">
            <a:avLst/>
          </a:prstGeom>
        </p:spPr>
      </p:pic>
      <p:sp>
        <p:nvSpPr>
          <p:cNvPr id="10" name="Text 5"/>
          <p:cNvSpPr/>
          <p:nvPr/>
        </p:nvSpPr>
        <p:spPr>
          <a:xfrm>
            <a:off x="8651438" y="2266593"/>
            <a:ext cx="1747361" cy="849392"/>
          </a:xfrm>
          <a:prstGeom prst="rect">
            <a:avLst/>
          </a:prstGeom>
          <a:noFill/>
          <a:ln/>
        </p:spPr>
        <p:txBody>
          <a:bodyPr wrap="squar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Machine Learning Engineer</a:t>
            </a:r>
            <a:endParaRPr lang="en-US" sz="1750" dirty="0"/>
          </a:p>
        </p:txBody>
      </p:sp>
      <p:sp>
        <p:nvSpPr>
          <p:cNvPr id="11" name="Text 6"/>
          <p:cNvSpPr/>
          <p:nvPr/>
        </p:nvSpPr>
        <p:spPr>
          <a:xfrm>
            <a:off x="8651438" y="3198019"/>
            <a:ext cx="1747361" cy="1483043"/>
          </a:xfrm>
          <a:prstGeom prst="rect">
            <a:avLst/>
          </a:prstGeom>
          <a:noFill/>
          <a:ln/>
        </p:spPr>
        <p:txBody>
          <a:bodyPr wrap="square" lIns="0" tIns="0" rIns="0" bIns="0" rtlCol="0" anchor="t"/>
          <a:lstStyle/>
          <a:p>
            <a:pPr marL="0" indent="0" algn="l">
              <a:lnSpc>
                <a:spcPts val="1900"/>
              </a:lnSpc>
              <a:buNone/>
            </a:pPr>
            <a:r>
              <a:rPr lang="en-US" sz="1350" dirty="0">
                <a:latin typeface="Sora Light" pitchFamily="34" charset="0"/>
                <a:ea typeface="Sora Light" pitchFamily="34" charset="-122"/>
                <a:cs typeface="Sora Light" pitchFamily="34" charset="-120"/>
              </a:rPr>
              <a:t>Designs and implements ML models, optimizes algorithms, and deploys AI solutions in production</a:t>
            </a:r>
            <a:endParaRPr lang="en-US" sz="1350" dirty="0"/>
          </a:p>
        </p:txBody>
      </p:sp>
      <p:pic>
        <p:nvPicPr>
          <p:cNvPr id="12" name="Image 3" descr="preencoded.png"/>
          <p:cNvPicPr>
            <a:picLocks noChangeAspect="1"/>
          </p:cNvPicPr>
          <p:nvPr/>
        </p:nvPicPr>
        <p:blipFill>
          <a:blip r:embed="rId6"/>
          <a:stretch>
            <a:fillRect/>
          </a:stretch>
        </p:blipFill>
        <p:spPr>
          <a:xfrm>
            <a:off x="10569773" y="2266593"/>
            <a:ext cx="1079897" cy="1079897"/>
          </a:xfrm>
          <a:prstGeom prst="rect">
            <a:avLst/>
          </a:prstGeom>
        </p:spPr>
      </p:pic>
      <p:sp>
        <p:nvSpPr>
          <p:cNvPr id="13" name="Text 7"/>
          <p:cNvSpPr/>
          <p:nvPr/>
        </p:nvSpPr>
        <p:spPr>
          <a:xfrm>
            <a:off x="11820644" y="2266593"/>
            <a:ext cx="1747361" cy="283131"/>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Data Scientist</a:t>
            </a:r>
            <a:endParaRPr lang="en-US" sz="1750" dirty="0"/>
          </a:p>
        </p:txBody>
      </p:sp>
      <p:sp>
        <p:nvSpPr>
          <p:cNvPr id="14" name="Text 8"/>
          <p:cNvSpPr/>
          <p:nvPr/>
        </p:nvSpPr>
        <p:spPr>
          <a:xfrm>
            <a:off x="11820644" y="2631758"/>
            <a:ext cx="1747361" cy="1730216"/>
          </a:xfrm>
          <a:prstGeom prst="rect">
            <a:avLst/>
          </a:prstGeom>
          <a:noFill/>
          <a:ln/>
        </p:spPr>
        <p:txBody>
          <a:bodyPr wrap="square" lIns="0" tIns="0" rIns="0" bIns="0" rtlCol="0" anchor="t"/>
          <a:lstStyle/>
          <a:p>
            <a:pPr marL="0" indent="0" algn="l">
              <a:lnSpc>
                <a:spcPts val="1900"/>
              </a:lnSpc>
              <a:buNone/>
            </a:pPr>
            <a:r>
              <a:rPr lang="en-US" sz="1350" dirty="0">
                <a:latin typeface="Sora Light" pitchFamily="34" charset="0"/>
                <a:ea typeface="Sora Light" pitchFamily="34" charset="-122"/>
                <a:cs typeface="Sora Light" pitchFamily="34" charset="-120"/>
              </a:rPr>
              <a:t>Combines statistics, programming, and domain knowledge to solve complex problems and build predictive models</a:t>
            </a:r>
            <a:endParaRPr lang="en-US" sz="1350" dirty="0"/>
          </a:p>
        </p:txBody>
      </p:sp>
      <p:pic>
        <p:nvPicPr>
          <p:cNvPr id="15" name="Image 4" descr="preencoded.png"/>
          <p:cNvPicPr>
            <a:picLocks noChangeAspect="1"/>
          </p:cNvPicPr>
          <p:nvPr/>
        </p:nvPicPr>
        <p:blipFill>
          <a:blip r:embed="rId7"/>
          <a:stretch>
            <a:fillRect/>
          </a:stretch>
        </p:blipFill>
        <p:spPr>
          <a:xfrm>
            <a:off x="1062276" y="4954667"/>
            <a:ext cx="1079897" cy="1079897"/>
          </a:xfrm>
          <a:prstGeom prst="rect">
            <a:avLst/>
          </a:prstGeom>
        </p:spPr>
      </p:pic>
      <p:sp>
        <p:nvSpPr>
          <p:cNvPr id="16" name="Text 9"/>
          <p:cNvSpPr/>
          <p:nvPr/>
        </p:nvSpPr>
        <p:spPr>
          <a:xfrm>
            <a:off x="2313146" y="4954667"/>
            <a:ext cx="1747242" cy="283131"/>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BI Developer</a:t>
            </a:r>
            <a:endParaRPr lang="en-US" sz="1750" dirty="0"/>
          </a:p>
        </p:txBody>
      </p:sp>
      <p:sp>
        <p:nvSpPr>
          <p:cNvPr id="17" name="Text 10"/>
          <p:cNvSpPr/>
          <p:nvPr/>
        </p:nvSpPr>
        <p:spPr>
          <a:xfrm>
            <a:off x="2313146" y="5319832"/>
            <a:ext cx="1747242" cy="1483043"/>
          </a:xfrm>
          <a:prstGeom prst="rect">
            <a:avLst/>
          </a:prstGeom>
          <a:noFill/>
          <a:ln/>
        </p:spPr>
        <p:txBody>
          <a:bodyPr wrap="square" lIns="0" tIns="0" rIns="0" bIns="0" rtlCol="0" anchor="t"/>
          <a:lstStyle/>
          <a:p>
            <a:pPr marL="0" indent="0" algn="l">
              <a:lnSpc>
                <a:spcPts val="1900"/>
              </a:lnSpc>
              <a:buNone/>
            </a:pPr>
            <a:r>
              <a:rPr lang="en-US" sz="1350" dirty="0">
                <a:latin typeface="Sora Light" pitchFamily="34" charset="0"/>
                <a:ea typeface="Sora Light" pitchFamily="34" charset="-122"/>
                <a:cs typeface="Sora Light" pitchFamily="34" charset="-120"/>
              </a:rPr>
              <a:t>Creates dashboards and reporting tools to help organizations make data-driven business decisions</a:t>
            </a:r>
            <a:endParaRPr lang="en-US" sz="1350" dirty="0"/>
          </a:p>
        </p:txBody>
      </p:sp>
      <p:pic>
        <p:nvPicPr>
          <p:cNvPr id="18" name="Image 5" descr="preencoded.png"/>
          <p:cNvPicPr>
            <a:picLocks noChangeAspect="1"/>
          </p:cNvPicPr>
          <p:nvPr/>
        </p:nvPicPr>
        <p:blipFill>
          <a:blip r:embed="rId8"/>
          <a:stretch>
            <a:fillRect/>
          </a:stretch>
        </p:blipFill>
        <p:spPr>
          <a:xfrm>
            <a:off x="4231362" y="4954667"/>
            <a:ext cx="1079897" cy="1079897"/>
          </a:xfrm>
          <a:prstGeom prst="rect">
            <a:avLst/>
          </a:prstGeom>
        </p:spPr>
      </p:pic>
      <p:sp>
        <p:nvSpPr>
          <p:cNvPr id="19" name="Text 11"/>
          <p:cNvSpPr/>
          <p:nvPr/>
        </p:nvSpPr>
        <p:spPr>
          <a:xfrm>
            <a:off x="5482233" y="4954667"/>
            <a:ext cx="1747361" cy="283131"/>
          </a:xfrm>
          <a:prstGeom prst="rect">
            <a:avLst/>
          </a:prstGeom>
          <a:noFill/>
          <a:ln/>
        </p:spPr>
        <p:txBody>
          <a:bodyPr wrap="none" lIns="0" tIns="0" rIns="0" bIns="0" rtlCol="0" anchor="t"/>
          <a:lstStyle/>
          <a:p>
            <a:pPr marL="0" indent="0" algn="l">
              <a:lnSpc>
                <a:spcPts val="2200"/>
              </a:lnSpc>
              <a:buNone/>
            </a:pPr>
            <a:r>
              <a:rPr lang="en-US" sz="1750" dirty="0">
                <a:latin typeface="Alexandria Semi Bold" pitchFamily="34" charset="0"/>
                <a:ea typeface="Alexandria Semi Bold" pitchFamily="34" charset="-122"/>
                <a:cs typeface="Alexandria Semi Bold" pitchFamily="34" charset="-120"/>
              </a:rPr>
              <a:t>AI Researcher</a:t>
            </a:r>
            <a:endParaRPr lang="en-US" sz="1750" dirty="0"/>
          </a:p>
        </p:txBody>
      </p:sp>
      <p:sp>
        <p:nvSpPr>
          <p:cNvPr id="20" name="Text 12"/>
          <p:cNvSpPr/>
          <p:nvPr/>
        </p:nvSpPr>
        <p:spPr>
          <a:xfrm>
            <a:off x="5482233" y="5319832"/>
            <a:ext cx="1747361" cy="1483043"/>
          </a:xfrm>
          <a:prstGeom prst="rect">
            <a:avLst/>
          </a:prstGeom>
          <a:noFill/>
          <a:ln/>
        </p:spPr>
        <p:txBody>
          <a:bodyPr wrap="square" lIns="0" tIns="0" rIns="0" bIns="0" rtlCol="0" anchor="t"/>
          <a:lstStyle/>
          <a:p>
            <a:pPr marL="0" indent="0" algn="l">
              <a:lnSpc>
                <a:spcPts val="1900"/>
              </a:lnSpc>
              <a:buNone/>
            </a:pPr>
            <a:r>
              <a:rPr lang="en-US" sz="1350" dirty="0">
                <a:latin typeface="Sora Light" pitchFamily="34" charset="0"/>
                <a:ea typeface="Sora Light" pitchFamily="34" charset="-122"/>
                <a:cs typeface="Sora Light" pitchFamily="34" charset="-120"/>
              </a:rPr>
              <a:t>Develops cutting-edge AI algorithms, publishes research, and advances the field of artificial intelligence</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68429" y="817126"/>
            <a:ext cx="1684377" cy="334566"/>
          </a:xfrm>
          <a:prstGeom prst="roundRect">
            <a:avLst>
              <a:gd name="adj" fmla="val 18105"/>
            </a:avLst>
          </a:prstGeom>
          <a:noFill/>
          <a:ln w="7620">
            <a:solidFill>
              <a:srgbClr val="1A2D7A"/>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158" y="912257"/>
            <a:ext cx="144185" cy="144185"/>
          </a:xfrm>
          <a:prstGeom prst="rect">
            <a:avLst/>
          </a:prstGeom>
        </p:spPr>
      </p:pic>
      <p:sp>
        <p:nvSpPr>
          <p:cNvPr id="4" name="Text 1"/>
          <p:cNvSpPr/>
          <p:nvPr/>
        </p:nvSpPr>
        <p:spPr>
          <a:xfrm>
            <a:off x="1100376" y="878800"/>
            <a:ext cx="1236702" cy="211217"/>
          </a:xfrm>
          <a:prstGeom prst="rect">
            <a:avLst/>
          </a:prstGeom>
          <a:noFill/>
          <a:ln/>
        </p:spPr>
        <p:txBody>
          <a:bodyPr wrap="none" lIns="0" tIns="0" rIns="0" bIns="0" rtlCol="0" anchor="t"/>
          <a:lstStyle/>
          <a:p>
            <a:pPr marL="0" indent="0" algn="l">
              <a:lnSpc>
                <a:spcPts val="1650"/>
              </a:lnSpc>
              <a:buNone/>
            </a:pPr>
            <a:r>
              <a:rPr lang="en-US" sz="1100" dirty="0">
                <a:latin typeface="Sora Light" pitchFamily="34" charset="0"/>
                <a:ea typeface="Sora Light" pitchFamily="34" charset="-122"/>
                <a:cs typeface="Sora Light" pitchFamily="34" charset="-120"/>
              </a:rPr>
              <a:t>BEST PRACTICES</a:t>
            </a:r>
            <a:endParaRPr lang="en-US" sz="1100" dirty="0"/>
          </a:p>
        </p:txBody>
      </p:sp>
      <p:sp>
        <p:nvSpPr>
          <p:cNvPr id="5" name="Text 2"/>
          <p:cNvSpPr/>
          <p:nvPr/>
        </p:nvSpPr>
        <p:spPr>
          <a:xfrm>
            <a:off x="768429" y="1211580"/>
            <a:ext cx="7265551" cy="592931"/>
          </a:xfrm>
          <a:prstGeom prst="rect">
            <a:avLst/>
          </a:prstGeom>
          <a:noFill/>
          <a:ln/>
        </p:spPr>
        <p:txBody>
          <a:bodyPr wrap="none" lIns="0" tIns="0" rIns="0" bIns="0" rtlCol="0" anchor="t"/>
          <a:lstStyle/>
          <a:p>
            <a:pPr marL="0" indent="0" algn="l">
              <a:lnSpc>
                <a:spcPts val="4650"/>
              </a:lnSpc>
              <a:buNone/>
            </a:pPr>
            <a:r>
              <a:rPr lang="en-US" sz="3700" dirty="0">
                <a:latin typeface="Alexandria Semi Bold" pitchFamily="34" charset="0"/>
                <a:ea typeface="Alexandria Semi Bold" pitchFamily="34" charset="-122"/>
                <a:cs typeface="Alexandria Semi Bold" pitchFamily="34" charset="-120"/>
              </a:rPr>
              <a:t>Rules of Python Programming</a:t>
            </a:r>
            <a:endParaRPr lang="en-US" sz="3700" dirty="0"/>
          </a:p>
        </p:txBody>
      </p:sp>
      <p:sp>
        <p:nvSpPr>
          <p:cNvPr id="6" name="Shape 3"/>
          <p:cNvSpPr/>
          <p:nvPr/>
        </p:nvSpPr>
        <p:spPr>
          <a:xfrm>
            <a:off x="768429" y="2198132"/>
            <a:ext cx="405527" cy="405527"/>
          </a:xfrm>
          <a:prstGeom prst="roundRect">
            <a:avLst>
              <a:gd name="adj" fmla="val 18671"/>
            </a:avLst>
          </a:prstGeom>
          <a:solidFill>
            <a:srgbClr val="D5DCF6"/>
          </a:solidFill>
          <a:ln w="7620">
            <a:solidFill>
              <a:srgbClr val="BBC2DC"/>
            </a:solidFill>
            <a:prstDash val="solid"/>
          </a:ln>
        </p:spPr>
      </p:sp>
      <p:sp>
        <p:nvSpPr>
          <p:cNvPr id="7" name="Text 4"/>
          <p:cNvSpPr/>
          <p:nvPr/>
        </p:nvSpPr>
        <p:spPr>
          <a:xfrm>
            <a:off x="828913" y="2223016"/>
            <a:ext cx="284559" cy="355759"/>
          </a:xfrm>
          <a:prstGeom prst="rect">
            <a:avLst/>
          </a:prstGeom>
          <a:noFill/>
          <a:ln/>
        </p:spPr>
        <p:txBody>
          <a:bodyPr wrap="none" lIns="0" tIns="0" rIns="0" bIns="0" rtlCol="0" anchor="t"/>
          <a:lstStyle/>
          <a:p>
            <a:pPr marL="0" indent="0" algn="ctr">
              <a:lnSpc>
                <a:spcPts val="2200"/>
              </a:lnSpc>
              <a:buNone/>
            </a:pPr>
            <a:r>
              <a:rPr lang="en-US" sz="2200" dirty="0">
                <a:latin typeface="Alexandria Semi Bold" pitchFamily="34" charset="0"/>
                <a:ea typeface="Alexandria Semi Bold" pitchFamily="34" charset="-122"/>
                <a:cs typeface="Alexandria Semi Bold" pitchFamily="34" charset="-120"/>
              </a:rPr>
              <a:t>1</a:t>
            </a:r>
            <a:endParaRPr lang="en-US" sz="2200" dirty="0"/>
          </a:p>
        </p:txBody>
      </p:sp>
      <p:sp>
        <p:nvSpPr>
          <p:cNvPr id="8" name="Text 5"/>
          <p:cNvSpPr/>
          <p:nvPr/>
        </p:nvSpPr>
        <p:spPr>
          <a:xfrm>
            <a:off x="1323856" y="2260044"/>
            <a:ext cx="3052167" cy="296466"/>
          </a:xfrm>
          <a:prstGeom prst="rect">
            <a:avLst/>
          </a:prstGeom>
          <a:noFill/>
          <a:ln/>
        </p:spPr>
        <p:txBody>
          <a:bodyPr wrap="none" lIns="0" tIns="0" rIns="0" bIns="0" rtlCol="0" anchor="t"/>
          <a:lstStyle/>
          <a:p>
            <a:pPr marL="0" indent="0" algn="l">
              <a:lnSpc>
                <a:spcPts val="2300"/>
              </a:lnSpc>
              <a:buNone/>
            </a:pPr>
            <a:r>
              <a:rPr lang="en-US" sz="1850" dirty="0">
                <a:latin typeface="Alexandria Semi Bold" pitchFamily="34" charset="0"/>
                <a:ea typeface="Alexandria Semi Bold" pitchFamily="34" charset="-122"/>
                <a:cs typeface="Alexandria Semi Bold" pitchFamily="34" charset="-120"/>
              </a:rPr>
              <a:t>Indentation is Mandatory</a:t>
            </a:r>
            <a:endParaRPr lang="en-US" sz="1850" dirty="0"/>
          </a:p>
        </p:txBody>
      </p:sp>
      <p:sp>
        <p:nvSpPr>
          <p:cNvPr id="9" name="Text 6"/>
          <p:cNvSpPr/>
          <p:nvPr/>
        </p:nvSpPr>
        <p:spPr>
          <a:xfrm>
            <a:off x="1323856" y="2706410"/>
            <a:ext cx="5771436" cy="528161"/>
          </a:xfrm>
          <a:prstGeom prst="rect">
            <a:avLst/>
          </a:prstGeom>
          <a:noFill/>
          <a:ln/>
        </p:spPr>
        <p:txBody>
          <a:bodyPr wrap="square" lIns="0" tIns="0" rIns="0" bIns="0" rtlCol="0" anchor="t"/>
          <a:lstStyle/>
          <a:p>
            <a:pPr marL="0" indent="0" algn="l">
              <a:lnSpc>
                <a:spcPts val="2050"/>
              </a:lnSpc>
              <a:buNone/>
            </a:pPr>
            <a:r>
              <a:rPr lang="en-US" sz="1400" dirty="0">
                <a:latin typeface="Sora Light" pitchFamily="34" charset="0"/>
                <a:ea typeface="Sora Light" pitchFamily="34" charset="-122"/>
                <a:cs typeface="Sora Light" pitchFamily="34" charset="-120"/>
              </a:rPr>
              <a:t>Python uses whitespace indentation (4 spaces) to define code blocks instead of braces</a:t>
            </a:r>
            <a:endParaRPr lang="en-US" sz="1400" dirty="0"/>
          </a:p>
        </p:txBody>
      </p:sp>
      <p:sp>
        <p:nvSpPr>
          <p:cNvPr id="10" name="Shape 7"/>
          <p:cNvSpPr/>
          <p:nvPr/>
        </p:nvSpPr>
        <p:spPr>
          <a:xfrm>
            <a:off x="768429" y="3534489"/>
            <a:ext cx="405527" cy="405527"/>
          </a:xfrm>
          <a:prstGeom prst="roundRect">
            <a:avLst>
              <a:gd name="adj" fmla="val 18671"/>
            </a:avLst>
          </a:prstGeom>
          <a:solidFill>
            <a:srgbClr val="D5DCF6"/>
          </a:solidFill>
          <a:ln w="7620">
            <a:solidFill>
              <a:srgbClr val="BBC2DC"/>
            </a:solidFill>
            <a:prstDash val="solid"/>
          </a:ln>
        </p:spPr>
      </p:sp>
      <p:sp>
        <p:nvSpPr>
          <p:cNvPr id="11" name="Text 8"/>
          <p:cNvSpPr/>
          <p:nvPr/>
        </p:nvSpPr>
        <p:spPr>
          <a:xfrm>
            <a:off x="828913" y="3559373"/>
            <a:ext cx="284559" cy="355759"/>
          </a:xfrm>
          <a:prstGeom prst="rect">
            <a:avLst/>
          </a:prstGeom>
          <a:noFill/>
          <a:ln/>
        </p:spPr>
        <p:txBody>
          <a:bodyPr wrap="none" lIns="0" tIns="0" rIns="0" bIns="0" rtlCol="0" anchor="t"/>
          <a:lstStyle/>
          <a:p>
            <a:pPr marL="0" indent="0" algn="ctr">
              <a:lnSpc>
                <a:spcPts val="2200"/>
              </a:lnSpc>
              <a:buNone/>
            </a:pPr>
            <a:r>
              <a:rPr lang="en-US" sz="2200" dirty="0">
                <a:latin typeface="Alexandria Semi Bold" pitchFamily="34" charset="0"/>
                <a:ea typeface="Alexandria Semi Bold" pitchFamily="34" charset="-122"/>
                <a:cs typeface="Alexandria Semi Bold" pitchFamily="34" charset="-120"/>
              </a:rPr>
              <a:t>2</a:t>
            </a:r>
            <a:endParaRPr lang="en-US" sz="2200" dirty="0"/>
          </a:p>
        </p:txBody>
      </p:sp>
      <p:sp>
        <p:nvSpPr>
          <p:cNvPr id="12" name="Text 9"/>
          <p:cNvSpPr/>
          <p:nvPr/>
        </p:nvSpPr>
        <p:spPr>
          <a:xfrm>
            <a:off x="1323856" y="3596402"/>
            <a:ext cx="2868216" cy="296466"/>
          </a:xfrm>
          <a:prstGeom prst="rect">
            <a:avLst/>
          </a:prstGeom>
          <a:noFill/>
          <a:ln/>
        </p:spPr>
        <p:txBody>
          <a:bodyPr wrap="none" lIns="0" tIns="0" rIns="0" bIns="0" rtlCol="0" anchor="t"/>
          <a:lstStyle/>
          <a:p>
            <a:pPr marL="0" indent="0" algn="l">
              <a:lnSpc>
                <a:spcPts val="2300"/>
              </a:lnSpc>
              <a:buNone/>
            </a:pPr>
            <a:r>
              <a:rPr lang="en-US" sz="1850" dirty="0">
                <a:latin typeface="Alexandria Semi Bold" pitchFamily="34" charset="0"/>
                <a:ea typeface="Alexandria Semi Bold" pitchFamily="34" charset="-122"/>
                <a:cs typeface="Alexandria Semi Bold" pitchFamily="34" charset="-120"/>
              </a:rPr>
              <a:t>Case Sensitivity Matters</a:t>
            </a:r>
            <a:endParaRPr lang="en-US" sz="1850" dirty="0"/>
          </a:p>
        </p:txBody>
      </p:sp>
      <p:sp>
        <p:nvSpPr>
          <p:cNvPr id="13" name="Text 10"/>
          <p:cNvSpPr/>
          <p:nvPr/>
        </p:nvSpPr>
        <p:spPr>
          <a:xfrm>
            <a:off x="1323856" y="4042767"/>
            <a:ext cx="5771436" cy="528161"/>
          </a:xfrm>
          <a:prstGeom prst="rect">
            <a:avLst/>
          </a:prstGeom>
          <a:noFill/>
          <a:ln/>
        </p:spPr>
        <p:txBody>
          <a:bodyPr wrap="square" lIns="0" tIns="0" rIns="0" bIns="0" rtlCol="0" anchor="t"/>
          <a:lstStyle/>
          <a:p>
            <a:pPr marL="0" indent="0" algn="l">
              <a:lnSpc>
                <a:spcPts val="2050"/>
              </a:lnSpc>
              <a:buNone/>
            </a:pPr>
            <a:r>
              <a:rPr lang="en-US" sz="1400" dirty="0">
                <a:latin typeface="Sora Light" pitchFamily="34" charset="0"/>
                <a:ea typeface="Sora Light" pitchFamily="34" charset="-122"/>
                <a:cs typeface="Sora Light" pitchFamily="34" charset="-120"/>
              </a:rPr>
              <a:t>Variables like 'name' and 'Name' are treated as completely different identifiers</a:t>
            </a:r>
            <a:endParaRPr lang="en-US" sz="1400" dirty="0"/>
          </a:p>
        </p:txBody>
      </p:sp>
      <p:sp>
        <p:nvSpPr>
          <p:cNvPr id="14" name="Shape 11"/>
          <p:cNvSpPr/>
          <p:nvPr/>
        </p:nvSpPr>
        <p:spPr>
          <a:xfrm>
            <a:off x="768429" y="4870847"/>
            <a:ext cx="405527" cy="405527"/>
          </a:xfrm>
          <a:prstGeom prst="roundRect">
            <a:avLst>
              <a:gd name="adj" fmla="val 18671"/>
            </a:avLst>
          </a:prstGeom>
          <a:solidFill>
            <a:srgbClr val="D5DCF6"/>
          </a:solidFill>
          <a:ln w="7620">
            <a:solidFill>
              <a:srgbClr val="BBC2DC"/>
            </a:solidFill>
            <a:prstDash val="solid"/>
          </a:ln>
        </p:spPr>
      </p:sp>
      <p:sp>
        <p:nvSpPr>
          <p:cNvPr id="15" name="Text 12"/>
          <p:cNvSpPr/>
          <p:nvPr/>
        </p:nvSpPr>
        <p:spPr>
          <a:xfrm>
            <a:off x="828913" y="4895731"/>
            <a:ext cx="284559" cy="355759"/>
          </a:xfrm>
          <a:prstGeom prst="rect">
            <a:avLst/>
          </a:prstGeom>
          <a:noFill/>
          <a:ln/>
        </p:spPr>
        <p:txBody>
          <a:bodyPr wrap="none" lIns="0" tIns="0" rIns="0" bIns="0" rtlCol="0" anchor="t"/>
          <a:lstStyle/>
          <a:p>
            <a:pPr marL="0" indent="0" algn="ctr">
              <a:lnSpc>
                <a:spcPts val="2200"/>
              </a:lnSpc>
              <a:buNone/>
            </a:pPr>
            <a:r>
              <a:rPr lang="en-US" sz="2200" dirty="0">
                <a:latin typeface="Alexandria Semi Bold" pitchFamily="34" charset="0"/>
                <a:ea typeface="Alexandria Semi Bold" pitchFamily="34" charset="-122"/>
                <a:cs typeface="Alexandria Semi Bold" pitchFamily="34" charset="-120"/>
              </a:rPr>
              <a:t>3</a:t>
            </a:r>
            <a:endParaRPr lang="en-US" sz="2200" dirty="0"/>
          </a:p>
        </p:txBody>
      </p:sp>
      <p:sp>
        <p:nvSpPr>
          <p:cNvPr id="16" name="Text 13"/>
          <p:cNvSpPr/>
          <p:nvPr/>
        </p:nvSpPr>
        <p:spPr>
          <a:xfrm>
            <a:off x="1323856" y="4932759"/>
            <a:ext cx="2772132" cy="296466"/>
          </a:xfrm>
          <a:prstGeom prst="rect">
            <a:avLst/>
          </a:prstGeom>
          <a:noFill/>
          <a:ln/>
        </p:spPr>
        <p:txBody>
          <a:bodyPr wrap="none" lIns="0" tIns="0" rIns="0" bIns="0" rtlCol="0" anchor="t"/>
          <a:lstStyle/>
          <a:p>
            <a:pPr marL="0" indent="0" algn="l">
              <a:lnSpc>
                <a:spcPts val="2300"/>
              </a:lnSpc>
              <a:buNone/>
            </a:pPr>
            <a:r>
              <a:rPr lang="en-US" sz="1850" dirty="0">
                <a:latin typeface="Alexandria Semi Bold" pitchFamily="34" charset="0"/>
                <a:ea typeface="Alexandria Semi Bold" pitchFamily="34" charset="-122"/>
                <a:cs typeface="Alexandria Semi Bold" pitchFamily="34" charset="-120"/>
              </a:rPr>
              <a:t>Use Meaningful Names</a:t>
            </a:r>
            <a:endParaRPr lang="en-US" sz="1850" dirty="0"/>
          </a:p>
        </p:txBody>
      </p:sp>
      <p:sp>
        <p:nvSpPr>
          <p:cNvPr id="17" name="Text 14"/>
          <p:cNvSpPr/>
          <p:nvPr/>
        </p:nvSpPr>
        <p:spPr>
          <a:xfrm>
            <a:off x="1323856" y="5222503"/>
            <a:ext cx="5771436" cy="528161"/>
          </a:xfrm>
          <a:prstGeom prst="rect">
            <a:avLst/>
          </a:prstGeom>
          <a:noFill/>
          <a:ln/>
        </p:spPr>
        <p:txBody>
          <a:bodyPr wrap="square" lIns="0" tIns="0" rIns="0" bIns="0" rtlCol="0" anchor="t"/>
          <a:lstStyle/>
          <a:p>
            <a:pPr marL="0" indent="0" algn="l">
              <a:lnSpc>
                <a:spcPts val="2050"/>
              </a:lnSpc>
              <a:buNone/>
            </a:pPr>
            <a:r>
              <a:rPr lang="en-US" sz="1400" dirty="0">
                <a:latin typeface="Sora Light" pitchFamily="34" charset="0"/>
                <a:ea typeface="Sora Light" pitchFamily="34" charset="-122"/>
                <a:cs typeface="Sora Light" pitchFamily="34" charset="-120"/>
              </a:rPr>
              <a:t>Variable and function names should be descriptive and follow snake_case convention</a:t>
            </a:r>
            <a:endParaRPr lang="en-US" sz="1400" dirty="0"/>
          </a:p>
        </p:txBody>
      </p:sp>
      <p:sp>
        <p:nvSpPr>
          <p:cNvPr id="18" name="Shape 15"/>
          <p:cNvSpPr/>
          <p:nvPr/>
        </p:nvSpPr>
        <p:spPr>
          <a:xfrm>
            <a:off x="768429" y="6050583"/>
            <a:ext cx="405527" cy="405527"/>
          </a:xfrm>
          <a:prstGeom prst="roundRect">
            <a:avLst>
              <a:gd name="adj" fmla="val 18671"/>
            </a:avLst>
          </a:prstGeom>
          <a:solidFill>
            <a:srgbClr val="D5DCF6"/>
          </a:solidFill>
          <a:ln w="7620">
            <a:solidFill>
              <a:srgbClr val="BBC2DC"/>
            </a:solidFill>
            <a:prstDash val="solid"/>
          </a:ln>
        </p:spPr>
      </p:sp>
      <p:sp>
        <p:nvSpPr>
          <p:cNvPr id="19" name="Text 16"/>
          <p:cNvSpPr/>
          <p:nvPr/>
        </p:nvSpPr>
        <p:spPr>
          <a:xfrm>
            <a:off x="828913" y="6075467"/>
            <a:ext cx="284559" cy="355759"/>
          </a:xfrm>
          <a:prstGeom prst="rect">
            <a:avLst/>
          </a:prstGeom>
          <a:noFill/>
          <a:ln/>
        </p:spPr>
        <p:txBody>
          <a:bodyPr wrap="none" lIns="0" tIns="0" rIns="0" bIns="0" rtlCol="0" anchor="t"/>
          <a:lstStyle/>
          <a:p>
            <a:pPr marL="0" indent="0" algn="ctr">
              <a:lnSpc>
                <a:spcPts val="2200"/>
              </a:lnSpc>
              <a:buNone/>
            </a:pPr>
            <a:r>
              <a:rPr lang="en-US" sz="2200" dirty="0">
                <a:latin typeface="Alexandria Semi Bold" pitchFamily="34" charset="0"/>
                <a:ea typeface="Alexandria Semi Bold" pitchFamily="34" charset="-122"/>
                <a:cs typeface="Alexandria Semi Bold" pitchFamily="34" charset="-120"/>
              </a:rPr>
              <a:t>4</a:t>
            </a:r>
            <a:endParaRPr lang="en-US" sz="2200" dirty="0"/>
          </a:p>
        </p:txBody>
      </p:sp>
      <p:sp>
        <p:nvSpPr>
          <p:cNvPr id="20" name="Text 17"/>
          <p:cNvSpPr/>
          <p:nvPr/>
        </p:nvSpPr>
        <p:spPr>
          <a:xfrm>
            <a:off x="1323856" y="6112495"/>
            <a:ext cx="2497693" cy="296466"/>
          </a:xfrm>
          <a:prstGeom prst="rect">
            <a:avLst/>
          </a:prstGeom>
          <a:noFill/>
          <a:ln/>
        </p:spPr>
        <p:txBody>
          <a:bodyPr wrap="none" lIns="0" tIns="0" rIns="0" bIns="0" rtlCol="0" anchor="t"/>
          <a:lstStyle/>
          <a:p>
            <a:pPr marL="0" indent="0" algn="l">
              <a:lnSpc>
                <a:spcPts val="2300"/>
              </a:lnSpc>
              <a:buNone/>
            </a:pPr>
            <a:r>
              <a:rPr lang="en-US" sz="1850" dirty="0">
                <a:latin typeface="Alexandria Semi Bold" pitchFamily="34" charset="0"/>
                <a:ea typeface="Alexandria Semi Bold" pitchFamily="34" charset="-122"/>
                <a:cs typeface="Alexandria Semi Bold" pitchFamily="34" charset="-120"/>
              </a:rPr>
              <a:t>Comment Your Code</a:t>
            </a:r>
            <a:endParaRPr lang="en-US" sz="1850" dirty="0"/>
          </a:p>
        </p:txBody>
      </p:sp>
      <p:sp>
        <p:nvSpPr>
          <p:cNvPr id="21" name="Text 18"/>
          <p:cNvSpPr/>
          <p:nvPr/>
        </p:nvSpPr>
        <p:spPr>
          <a:xfrm>
            <a:off x="1323856" y="6558861"/>
            <a:ext cx="5771436" cy="528161"/>
          </a:xfrm>
          <a:prstGeom prst="rect">
            <a:avLst/>
          </a:prstGeom>
          <a:noFill/>
          <a:ln/>
        </p:spPr>
        <p:txBody>
          <a:bodyPr wrap="square" lIns="0" tIns="0" rIns="0" bIns="0" rtlCol="0" anchor="t"/>
          <a:lstStyle/>
          <a:p>
            <a:pPr marL="0" indent="0" algn="l">
              <a:lnSpc>
                <a:spcPts val="2050"/>
              </a:lnSpc>
              <a:buNone/>
            </a:pPr>
            <a:r>
              <a:rPr lang="en-US" sz="1400" dirty="0">
                <a:latin typeface="Sora Light" pitchFamily="34" charset="0"/>
                <a:ea typeface="Sora Light" pitchFamily="34" charset="-122"/>
                <a:cs typeface="Sora Light" pitchFamily="34" charset="-120"/>
              </a:rPr>
              <a:t>Use # for single-line and ''' ''' for multi-line comments to explain complex logic</a:t>
            </a:r>
            <a:endParaRPr lang="en-US" sz="1400" dirty="0"/>
          </a:p>
        </p:txBody>
      </p:sp>
      <p:pic>
        <p:nvPicPr>
          <p:cNvPr id="23" name="Image 1" descr="preencoded.png"/>
          <p:cNvPicPr>
            <a:picLocks noChangeAspect="1"/>
          </p:cNvPicPr>
          <p:nvPr/>
        </p:nvPicPr>
        <p:blipFill>
          <a:blip r:embed="rId5"/>
          <a:stretch>
            <a:fillRect/>
          </a:stretch>
        </p:blipFill>
        <p:spPr>
          <a:xfrm>
            <a:off x="7722989" y="2414111"/>
            <a:ext cx="296466" cy="237173"/>
          </a:xfrm>
          <a:prstGeom prst="rect">
            <a:avLst/>
          </a:prstGeom>
        </p:spPr>
      </p:pic>
      <p:sp>
        <p:nvSpPr>
          <p:cNvPr id="24" name="Text 20"/>
          <p:cNvSpPr/>
          <p:nvPr/>
        </p:nvSpPr>
        <p:spPr>
          <a:xfrm>
            <a:off x="8199715" y="2393037"/>
            <a:ext cx="2371963" cy="296466"/>
          </a:xfrm>
          <a:prstGeom prst="rect">
            <a:avLst/>
          </a:prstGeom>
          <a:noFill/>
          <a:ln/>
        </p:spPr>
        <p:txBody>
          <a:bodyPr wrap="none" lIns="0" tIns="0" rIns="0" bIns="0" rtlCol="0" anchor="t"/>
          <a:lstStyle/>
          <a:p>
            <a:pPr marL="0" indent="0" algn="l">
              <a:lnSpc>
                <a:spcPts val="2300"/>
              </a:lnSpc>
              <a:buNone/>
            </a:pPr>
            <a:r>
              <a:rPr lang="en-US" sz="1850" dirty="0">
                <a:latin typeface="Alexandria Semi Bold" pitchFamily="34" charset="0"/>
                <a:ea typeface="Alexandria Semi Bold" pitchFamily="34" charset="-122"/>
                <a:cs typeface="Alexandria Semi Bold" pitchFamily="34" charset="-120"/>
              </a:rPr>
              <a:t>PEP 8 Style Guide</a:t>
            </a:r>
            <a:endParaRPr lang="en-US" sz="1850" dirty="0"/>
          </a:p>
        </p:txBody>
      </p:sp>
      <p:sp>
        <p:nvSpPr>
          <p:cNvPr id="25" name="Text 21"/>
          <p:cNvSpPr/>
          <p:nvPr/>
        </p:nvSpPr>
        <p:spPr>
          <a:xfrm>
            <a:off x="8199715" y="2839403"/>
            <a:ext cx="5489615" cy="528161"/>
          </a:xfrm>
          <a:prstGeom prst="rect">
            <a:avLst/>
          </a:prstGeom>
          <a:noFill/>
          <a:ln/>
        </p:spPr>
        <p:txBody>
          <a:bodyPr wrap="square" lIns="0" tIns="0" rIns="0" bIns="0" rtlCol="0" anchor="t"/>
          <a:lstStyle/>
          <a:p>
            <a:pPr marL="0" indent="0" algn="l">
              <a:lnSpc>
                <a:spcPts val="2050"/>
              </a:lnSpc>
              <a:buNone/>
            </a:pPr>
            <a:r>
              <a:rPr lang="en-US" sz="1400" dirty="0">
                <a:latin typeface="Sora Light" pitchFamily="34" charset="0"/>
                <a:ea typeface="Sora Light" pitchFamily="34" charset="-122"/>
                <a:cs typeface="Sora Light" pitchFamily="34" charset="-120"/>
              </a:rPr>
              <a:t>Python Enhancement Proposal 8 (PEP 8) provides coding conventions for writing clean, readable Python code.</a:t>
            </a:r>
            <a:endParaRPr lang="en-US" sz="1400" dirty="0"/>
          </a:p>
        </p:txBody>
      </p:sp>
      <p:sp>
        <p:nvSpPr>
          <p:cNvPr id="26" name="Text 22"/>
          <p:cNvSpPr/>
          <p:nvPr/>
        </p:nvSpPr>
        <p:spPr>
          <a:xfrm>
            <a:off x="7542728" y="3761303"/>
            <a:ext cx="2604611" cy="296466"/>
          </a:xfrm>
          <a:prstGeom prst="rect">
            <a:avLst/>
          </a:prstGeom>
          <a:noFill/>
          <a:ln/>
        </p:spPr>
        <p:txBody>
          <a:bodyPr wrap="none" lIns="0" tIns="0" rIns="0" bIns="0" rtlCol="0" anchor="t"/>
          <a:lstStyle/>
          <a:p>
            <a:pPr marL="0" indent="0" algn="l">
              <a:lnSpc>
                <a:spcPts val="2300"/>
              </a:lnSpc>
              <a:buNone/>
            </a:pPr>
            <a:r>
              <a:rPr lang="en-US" sz="1850" dirty="0">
                <a:latin typeface="Alexandria Semi Bold" pitchFamily="34" charset="0"/>
                <a:ea typeface="Alexandria Semi Bold" pitchFamily="34" charset="-122"/>
                <a:cs typeface="Alexandria Semi Bold" pitchFamily="34" charset="-120"/>
              </a:rPr>
              <a:t>Additional Guidelines</a:t>
            </a:r>
            <a:endParaRPr lang="en-US" sz="1850" dirty="0"/>
          </a:p>
        </p:txBody>
      </p:sp>
      <p:sp>
        <p:nvSpPr>
          <p:cNvPr id="27" name="Text 23"/>
          <p:cNvSpPr/>
          <p:nvPr/>
        </p:nvSpPr>
        <p:spPr>
          <a:xfrm>
            <a:off x="7542728" y="4207669"/>
            <a:ext cx="6326862" cy="1056864"/>
          </a:xfrm>
          <a:prstGeom prst="rect">
            <a:avLst/>
          </a:prstGeom>
          <a:noFill/>
          <a:ln/>
        </p:spPr>
        <p:txBody>
          <a:bodyPr wrap="square" lIns="0" tIns="0" rIns="0" bIns="0" rtlCol="0" anchor="t"/>
          <a:lstStyle/>
          <a:p>
            <a:pPr marL="342900" indent="-342900" algn="l">
              <a:lnSpc>
                <a:spcPts val="2050"/>
              </a:lnSpc>
              <a:buSzPct val="100000"/>
              <a:buChar char="•"/>
            </a:pPr>
            <a:r>
              <a:rPr lang="en-US" sz="1400" dirty="0">
                <a:latin typeface="Sora Light" pitchFamily="34" charset="0"/>
                <a:ea typeface="Sora Light" pitchFamily="34" charset="-122"/>
                <a:cs typeface="Sora Light" pitchFamily="34" charset="-120"/>
              </a:rPr>
              <a:t>Keep lines under 79 characters</a:t>
            </a:r>
            <a:endParaRPr lang="en-US" sz="1400" dirty="0"/>
          </a:p>
          <a:p>
            <a:pPr marL="342900" indent="-342900" algn="l">
              <a:lnSpc>
                <a:spcPts val="2050"/>
              </a:lnSpc>
              <a:buSzPct val="100000"/>
              <a:buChar char="•"/>
            </a:pPr>
            <a:r>
              <a:rPr lang="en-US" sz="1400" dirty="0">
                <a:latin typeface="Sora Light" pitchFamily="34" charset="0"/>
                <a:ea typeface="Sora Light" pitchFamily="34" charset="-122"/>
                <a:cs typeface="Sora Light" pitchFamily="34" charset="-120"/>
              </a:rPr>
              <a:t>Import statements at the top of files</a:t>
            </a:r>
            <a:endParaRPr lang="en-US" sz="1400" dirty="0"/>
          </a:p>
          <a:p>
            <a:pPr marL="342900" indent="-342900" algn="l">
              <a:lnSpc>
                <a:spcPts val="2050"/>
              </a:lnSpc>
              <a:buSzPct val="100000"/>
              <a:buChar char="•"/>
            </a:pPr>
            <a:r>
              <a:rPr lang="en-US" sz="1400" dirty="0">
                <a:latin typeface="Sora Light" pitchFamily="34" charset="0"/>
                <a:ea typeface="Sora Light" pitchFamily="34" charset="-122"/>
                <a:cs typeface="Sora Light" pitchFamily="34" charset="-120"/>
              </a:rPr>
              <a:t>Avoid using reserved keywords as names</a:t>
            </a:r>
            <a:endParaRPr lang="en-US" sz="1400" dirty="0"/>
          </a:p>
          <a:p>
            <a:pPr marL="342900" indent="-342900" algn="l">
              <a:lnSpc>
                <a:spcPts val="2050"/>
              </a:lnSpc>
              <a:buSzPct val="100000"/>
              <a:buChar char="•"/>
            </a:pPr>
            <a:r>
              <a:rPr lang="en-US" sz="1400" dirty="0">
                <a:latin typeface="Sora Light" pitchFamily="34" charset="0"/>
                <a:ea typeface="Sora Light" pitchFamily="34" charset="-122"/>
                <a:cs typeface="Sora Light" pitchFamily="34" charset="-120"/>
              </a:rPr>
              <a:t>Follow the Zen of Python: "Simple is better than complex"</a:t>
            </a:r>
            <a:endParaRPr lang="en-US" sz="14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6</TotalTime>
  <Words>850</Words>
  <Application>Microsoft Office PowerPoint</Application>
  <PresentationFormat>Custom</PresentationFormat>
  <Paragraphs>128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Wingdings 3</vt:lpstr>
      <vt:lpstr>Sora Light</vt:lpstr>
      <vt:lpstr>Alexandria Semi Bold</vt:lpstr>
      <vt:lpstr>Century Gothic</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Neelakant Talawar</cp:lastModifiedBy>
  <cp:revision>2</cp:revision>
  <dcterms:created xsi:type="dcterms:W3CDTF">2026-02-02T17:30:20Z</dcterms:created>
  <dcterms:modified xsi:type="dcterms:W3CDTF">2026-02-02T17:39:13Z</dcterms:modified>
</cp:coreProperties>
</file>